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 id="262" r:id="rId10"/>
    <p:sldId id="265" r:id="rId11"/>
    <p:sldId id="266" r:id="rId12"/>
    <p:sldId id="267" r:id="rId13"/>
    <p:sldId id="271" r:id="rId14"/>
    <p:sldId id="268" r:id="rId15"/>
    <p:sldId id="269" r:id="rId16"/>
    <p:sldId id="272" r:id="rId17"/>
    <p:sldId id="275" r:id="rId18"/>
    <p:sldId id="270" r:id="rId19"/>
    <p:sldId id="273" r:id="rId20"/>
    <p:sldId id="276" r:id="rId21"/>
    <p:sldId id="274" r:id="rId2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met YILDIZ" initials="AY" lastIdx="1" clrIdx="0">
    <p:extLst>
      <p:ext uri="{19B8F6BF-5375-455C-9EA6-DF929625EA0E}">
        <p15:presenceInfo xmlns:p15="http://schemas.microsoft.com/office/powerpoint/2012/main" userId="1af73cfb59bf5af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BDFADC-2E99-49E4-94AD-0749E4A7B67D}"/>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7BD4AD65-204F-453F-ADCE-BFADE38DDA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23119B39-48A9-404B-95B3-33D67E20B1FB}"/>
              </a:ext>
            </a:extLst>
          </p:cNvPr>
          <p:cNvSpPr>
            <a:spLocks noGrp="1"/>
          </p:cNvSpPr>
          <p:nvPr>
            <p:ph type="dt" sz="half" idx="10"/>
          </p:nvPr>
        </p:nvSpPr>
        <p:spPr/>
        <p:txBody>
          <a:bodyPr/>
          <a:lstStyle/>
          <a:p>
            <a:fld id="{0601F277-D931-4243-A94E-0CE646D37DD2}" type="datetimeFigureOut">
              <a:rPr lang="tr-TR" smtClean="0"/>
              <a:t>11.12.2019</a:t>
            </a:fld>
            <a:endParaRPr lang="tr-TR"/>
          </a:p>
        </p:txBody>
      </p:sp>
      <p:sp>
        <p:nvSpPr>
          <p:cNvPr id="5" name="Alt Bilgi Yer Tutucusu 4">
            <a:extLst>
              <a:ext uri="{FF2B5EF4-FFF2-40B4-BE49-F238E27FC236}">
                <a16:creationId xmlns:a16="http://schemas.microsoft.com/office/drawing/2014/main" id="{1769F969-8F73-4E56-B16B-55AEF7AA7B2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DEE8FDB0-C953-4AE2-A3A9-8C8B55E00C08}"/>
              </a:ext>
            </a:extLst>
          </p:cNvPr>
          <p:cNvSpPr>
            <a:spLocks noGrp="1"/>
          </p:cNvSpPr>
          <p:nvPr>
            <p:ph type="sldNum" sz="quarter" idx="12"/>
          </p:nvPr>
        </p:nvSpPr>
        <p:spPr/>
        <p:txBody>
          <a:bodyPr/>
          <a:lstStyle/>
          <a:p>
            <a:fld id="{7E96B078-BE1F-4CC2-BA33-F27C05F30710}" type="slidenum">
              <a:rPr lang="tr-TR" smtClean="0"/>
              <a:t>‹#›</a:t>
            </a:fld>
            <a:endParaRPr lang="tr-TR"/>
          </a:p>
        </p:txBody>
      </p:sp>
    </p:spTree>
    <p:extLst>
      <p:ext uri="{BB962C8B-B14F-4D97-AF65-F5344CB8AC3E}">
        <p14:creationId xmlns:p14="http://schemas.microsoft.com/office/powerpoint/2010/main" val="4254100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9CC5D1C-DA8A-40FC-A093-1707F410B964}"/>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889EB81A-BB06-4FD8-A019-2424B521CBB2}"/>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8C9DE1E-94B7-49FE-B295-23A3FAC55AEE}"/>
              </a:ext>
            </a:extLst>
          </p:cNvPr>
          <p:cNvSpPr>
            <a:spLocks noGrp="1"/>
          </p:cNvSpPr>
          <p:nvPr>
            <p:ph type="dt" sz="half" idx="10"/>
          </p:nvPr>
        </p:nvSpPr>
        <p:spPr/>
        <p:txBody>
          <a:bodyPr/>
          <a:lstStyle/>
          <a:p>
            <a:fld id="{0601F277-D931-4243-A94E-0CE646D37DD2}" type="datetimeFigureOut">
              <a:rPr lang="tr-TR" smtClean="0"/>
              <a:t>11.12.2019</a:t>
            </a:fld>
            <a:endParaRPr lang="tr-TR"/>
          </a:p>
        </p:txBody>
      </p:sp>
      <p:sp>
        <p:nvSpPr>
          <p:cNvPr id="5" name="Alt Bilgi Yer Tutucusu 4">
            <a:extLst>
              <a:ext uri="{FF2B5EF4-FFF2-40B4-BE49-F238E27FC236}">
                <a16:creationId xmlns:a16="http://schemas.microsoft.com/office/drawing/2014/main" id="{09D54B78-C656-4D43-8EE3-E19A1BAB5D2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DF4325A-B210-46AD-B22A-41DB15D8CFB3}"/>
              </a:ext>
            </a:extLst>
          </p:cNvPr>
          <p:cNvSpPr>
            <a:spLocks noGrp="1"/>
          </p:cNvSpPr>
          <p:nvPr>
            <p:ph type="sldNum" sz="quarter" idx="12"/>
          </p:nvPr>
        </p:nvSpPr>
        <p:spPr/>
        <p:txBody>
          <a:bodyPr/>
          <a:lstStyle/>
          <a:p>
            <a:fld id="{7E96B078-BE1F-4CC2-BA33-F27C05F30710}" type="slidenum">
              <a:rPr lang="tr-TR" smtClean="0"/>
              <a:t>‹#›</a:t>
            </a:fld>
            <a:endParaRPr lang="tr-TR"/>
          </a:p>
        </p:txBody>
      </p:sp>
    </p:spTree>
    <p:extLst>
      <p:ext uri="{BB962C8B-B14F-4D97-AF65-F5344CB8AC3E}">
        <p14:creationId xmlns:p14="http://schemas.microsoft.com/office/powerpoint/2010/main" val="258467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FEA5EABB-CBEF-4B62-8EEC-CAD57E92991A}"/>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6FBFD63A-A315-43E4-AE30-8D98E19F825E}"/>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0F662BB-D8E6-404F-A9F3-D4333BF2BEF0}"/>
              </a:ext>
            </a:extLst>
          </p:cNvPr>
          <p:cNvSpPr>
            <a:spLocks noGrp="1"/>
          </p:cNvSpPr>
          <p:nvPr>
            <p:ph type="dt" sz="half" idx="10"/>
          </p:nvPr>
        </p:nvSpPr>
        <p:spPr/>
        <p:txBody>
          <a:bodyPr/>
          <a:lstStyle/>
          <a:p>
            <a:fld id="{0601F277-D931-4243-A94E-0CE646D37DD2}" type="datetimeFigureOut">
              <a:rPr lang="tr-TR" smtClean="0"/>
              <a:t>11.12.2019</a:t>
            </a:fld>
            <a:endParaRPr lang="tr-TR"/>
          </a:p>
        </p:txBody>
      </p:sp>
      <p:sp>
        <p:nvSpPr>
          <p:cNvPr id="5" name="Alt Bilgi Yer Tutucusu 4">
            <a:extLst>
              <a:ext uri="{FF2B5EF4-FFF2-40B4-BE49-F238E27FC236}">
                <a16:creationId xmlns:a16="http://schemas.microsoft.com/office/drawing/2014/main" id="{88F3F775-B1C3-4BC7-A7FB-30B69162EE5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11FC8C85-3B0E-44F9-A237-0CD8A41339AA}"/>
              </a:ext>
            </a:extLst>
          </p:cNvPr>
          <p:cNvSpPr>
            <a:spLocks noGrp="1"/>
          </p:cNvSpPr>
          <p:nvPr>
            <p:ph type="sldNum" sz="quarter" idx="12"/>
          </p:nvPr>
        </p:nvSpPr>
        <p:spPr/>
        <p:txBody>
          <a:bodyPr/>
          <a:lstStyle/>
          <a:p>
            <a:fld id="{7E96B078-BE1F-4CC2-BA33-F27C05F30710}" type="slidenum">
              <a:rPr lang="tr-TR" smtClean="0"/>
              <a:t>‹#›</a:t>
            </a:fld>
            <a:endParaRPr lang="tr-TR"/>
          </a:p>
        </p:txBody>
      </p:sp>
    </p:spTree>
    <p:extLst>
      <p:ext uri="{BB962C8B-B14F-4D97-AF65-F5344CB8AC3E}">
        <p14:creationId xmlns:p14="http://schemas.microsoft.com/office/powerpoint/2010/main" val="1281227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FC98D3-4706-4BCA-B0A3-F80CA3559A26}"/>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331CE455-CDC3-4A1C-A42D-0634FCA6B9E0}"/>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364DB24-FC7A-47A4-B454-5BBB049E38C8}"/>
              </a:ext>
            </a:extLst>
          </p:cNvPr>
          <p:cNvSpPr>
            <a:spLocks noGrp="1"/>
          </p:cNvSpPr>
          <p:nvPr>
            <p:ph type="dt" sz="half" idx="10"/>
          </p:nvPr>
        </p:nvSpPr>
        <p:spPr/>
        <p:txBody>
          <a:bodyPr/>
          <a:lstStyle/>
          <a:p>
            <a:fld id="{0601F277-D931-4243-A94E-0CE646D37DD2}" type="datetimeFigureOut">
              <a:rPr lang="tr-TR" smtClean="0"/>
              <a:t>11.12.2019</a:t>
            </a:fld>
            <a:endParaRPr lang="tr-TR"/>
          </a:p>
        </p:txBody>
      </p:sp>
      <p:sp>
        <p:nvSpPr>
          <p:cNvPr id="5" name="Alt Bilgi Yer Tutucusu 4">
            <a:extLst>
              <a:ext uri="{FF2B5EF4-FFF2-40B4-BE49-F238E27FC236}">
                <a16:creationId xmlns:a16="http://schemas.microsoft.com/office/drawing/2014/main" id="{0F88C220-7EC1-41C2-B8F3-B0BE7F094E6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8AEDD6FF-15C3-4EDF-90D1-451BACD62D45}"/>
              </a:ext>
            </a:extLst>
          </p:cNvPr>
          <p:cNvSpPr>
            <a:spLocks noGrp="1"/>
          </p:cNvSpPr>
          <p:nvPr>
            <p:ph type="sldNum" sz="quarter" idx="12"/>
          </p:nvPr>
        </p:nvSpPr>
        <p:spPr/>
        <p:txBody>
          <a:bodyPr/>
          <a:lstStyle/>
          <a:p>
            <a:fld id="{7E96B078-BE1F-4CC2-BA33-F27C05F30710}" type="slidenum">
              <a:rPr lang="tr-TR" smtClean="0"/>
              <a:t>‹#›</a:t>
            </a:fld>
            <a:endParaRPr lang="tr-TR"/>
          </a:p>
        </p:txBody>
      </p:sp>
    </p:spTree>
    <p:extLst>
      <p:ext uri="{BB962C8B-B14F-4D97-AF65-F5344CB8AC3E}">
        <p14:creationId xmlns:p14="http://schemas.microsoft.com/office/powerpoint/2010/main" val="703269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03C4051-EDE5-474E-B642-00001D3CE19D}"/>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FC5DAE2C-89FC-45D7-87F4-2AFA696C63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D755758A-C832-47F6-A92A-6A833FAB36D4}"/>
              </a:ext>
            </a:extLst>
          </p:cNvPr>
          <p:cNvSpPr>
            <a:spLocks noGrp="1"/>
          </p:cNvSpPr>
          <p:nvPr>
            <p:ph type="dt" sz="half" idx="10"/>
          </p:nvPr>
        </p:nvSpPr>
        <p:spPr/>
        <p:txBody>
          <a:bodyPr/>
          <a:lstStyle/>
          <a:p>
            <a:fld id="{0601F277-D931-4243-A94E-0CE646D37DD2}" type="datetimeFigureOut">
              <a:rPr lang="tr-TR" smtClean="0"/>
              <a:t>11.12.2019</a:t>
            </a:fld>
            <a:endParaRPr lang="tr-TR"/>
          </a:p>
        </p:txBody>
      </p:sp>
      <p:sp>
        <p:nvSpPr>
          <p:cNvPr id="5" name="Alt Bilgi Yer Tutucusu 4">
            <a:extLst>
              <a:ext uri="{FF2B5EF4-FFF2-40B4-BE49-F238E27FC236}">
                <a16:creationId xmlns:a16="http://schemas.microsoft.com/office/drawing/2014/main" id="{FA71BEA8-7851-4E0D-BA70-32B3213C1F2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355053B-3E88-485E-9128-974B7B6D1076}"/>
              </a:ext>
            </a:extLst>
          </p:cNvPr>
          <p:cNvSpPr>
            <a:spLocks noGrp="1"/>
          </p:cNvSpPr>
          <p:nvPr>
            <p:ph type="sldNum" sz="quarter" idx="12"/>
          </p:nvPr>
        </p:nvSpPr>
        <p:spPr/>
        <p:txBody>
          <a:bodyPr/>
          <a:lstStyle/>
          <a:p>
            <a:fld id="{7E96B078-BE1F-4CC2-BA33-F27C05F30710}" type="slidenum">
              <a:rPr lang="tr-TR" smtClean="0"/>
              <a:t>‹#›</a:t>
            </a:fld>
            <a:endParaRPr lang="tr-TR"/>
          </a:p>
        </p:txBody>
      </p:sp>
    </p:spTree>
    <p:extLst>
      <p:ext uri="{BB962C8B-B14F-4D97-AF65-F5344CB8AC3E}">
        <p14:creationId xmlns:p14="http://schemas.microsoft.com/office/powerpoint/2010/main" val="1629035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FE2AE3-291D-4260-83CF-03EC8BAD25A7}"/>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8DBE62FA-6915-48AC-8730-E0CEE3910721}"/>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C9C22487-B18C-494D-9151-F0155EAA785E}"/>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C8E0B21B-B97C-4B77-9672-B915F78A73B1}"/>
              </a:ext>
            </a:extLst>
          </p:cNvPr>
          <p:cNvSpPr>
            <a:spLocks noGrp="1"/>
          </p:cNvSpPr>
          <p:nvPr>
            <p:ph type="dt" sz="half" idx="10"/>
          </p:nvPr>
        </p:nvSpPr>
        <p:spPr/>
        <p:txBody>
          <a:bodyPr/>
          <a:lstStyle/>
          <a:p>
            <a:fld id="{0601F277-D931-4243-A94E-0CE646D37DD2}" type="datetimeFigureOut">
              <a:rPr lang="tr-TR" smtClean="0"/>
              <a:t>11.12.2019</a:t>
            </a:fld>
            <a:endParaRPr lang="tr-TR"/>
          </a:p>
        </p:txBody>
      </p:sp>
      <p:sp>
        <p:nvSpPr>
          <p:cNvPr id="6" name="Alt Bilgi Yer Tutucusu 5">
            <a:extLst>
              <a:ext uri="{FF2B5EF4-FFF2-40B4-BE49-F238E27FC236}">
                <a16:creationId xmlns:a16="http://schemas.microsoft.com/office/drawing/2014/main" id="{42138FBA-511D-45A4-B68C-DFADEFA841F9}"/>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704728D1-CC56-4299-8107-BA23217F067C}"/>
              </a:ext>
            </a:extLst>
          </p:cNvPr>
          <p:cNvSpPr>
            <a:spLocks noGrp="1"/>
          </p:cNvSpPr>
          <p:nvPr>
            <p:ph type="sldNum" sz="quarter" idx="12"/>
          </p:nvPr>
        </p:nvSpPr>
        <p:spPr/>
        <p:txBody>
          <a:bodyPr/>
          <a:lstStyle/>
          <a:p>
            <a:fld id="{7E96B078-BE1F-4CC2-BA33-F27C05F30710}" type="slidenum">
              <a:rPr lang="tr-TR" smtClean="0"/>
              <a:t>‹#›</a:t>
            </a:fld>
            <a:endParaRPr lang="tr-TR"/>
          </a:p>
        </p:txBody>
      </p:sp>
    </p:spTree>
    <p:extLst>
      <p:ext uri="{BB962C8B-B14F-4D97-AF65-F5344CB8AC3E}">
        <p14:creationId xmlns:p14="http://schemas.microsoft.com/office/powerpoint/2010/main" val="3050601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C3F8042-BA82-4335-89FA-251E4466F89A}"/>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C0069C52-DD45-4781-B7D5-86E731AF8F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624BC361-1432-4ECA-8C2E-03601091E7FA}"/>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A7907FD1-60C7-46E9-9DA6-E6D88BB761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489EEDC6-6097-4061-8DB1-BD1FF38B61B9}"/>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D3E66E3C-4144-421E-8C51-A284B7781C61}"/>
              </a:ext>
            </a:extLst>
          </p:cNvPr>
          <p:cNvSpPr>
            <a:spLocks noGrp="1"/>
          </p:cNvSpPr>
          <p:nvPr>
            <p:ph type="dt" sz="half" idx="10"/>
          </p:nvPr>
        </p:nvSpPr>
        <p:spPr/>
        <p:txBody>
          <a:bodyPr/>
          <a:lstStyle/>
          <a:p>
            <a:fld id="{0601F277-D931-4243-A94E-0CE646D37DD2}" type="datetimeFigureOut">
              <a:rPr lang="tr-TR" smtClean="0"/>
              <a:t>11.12.2019</a:t>
            </a:fld>
            <a:endParaRPr lang="tr-TR"/>
          </a:p>
        </p:txBody>
      </p:sp>
      <p:sp>
        <p:nvSpPr>
          <p:cNvPr id="8" name="Alt Bilgi Yer Tutucusu 7">
            <a:extLst>
              <a:ext uri="{FF2B5EF4-FFF2-40B4-BE49-F238E27FC236}">
                <a16:creationId xmlns:a16="http://schemas.microsoft.com/office/drawing/2014/main" id="{736E4DD8-06A3-4A69-87B5-26747C06A630}"/>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BE48C937-E716-47CC-83FE-370BD5587731}"/>
              </a:ext>
            </a:extLst>
          </p:cNvPr>
          <p:cNvSpPr>
            <a:spLocks noGrp="1"/>
          </p:cNvSpPr>
          <p:nvPr>
            <p:ph type="sldNum" sz="quarter" idx="12"/>
          </p:nvPr>
        </p:nvSpPr>
        <p:spPr/>
        <p:txBody>
          <a:bodyPr/>
          <a:lstStyle/>
          <a:p>
            <a:fld id="{7E96B078-BE1F-4CC2-BA33-F27C05F30710}" type="slidenum">
              <a:rPr lang="tr-TR" smtClean="0"/>
              <a:t>‹#›</a:t>
            </a:fld>
            <a:endParaRPr lang="tr-TR"/>
          </a:p>
        </p:txBody>
      </p:sp>
    </p:spTree>
    <p:extLst>
      <p:ext uri="{BB962C8B-B14F-4D97-AF65-F5344CB8AC3E}">
        <p14:creationId xmlns:p14="http://schemas.microsoft.com/office/powerpoint/2010/main" val="3113013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13681FC-A3C9-454E-8663-612D8B61C41A}"/>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52AFA6B7-B852-4C97-9F81-E9ED09433122}"/>
              </a:ext>
            </a:extLst>
          </p:cNvPr>
          <p:cNvSpPr>
            <a:spLocks noGrp="1"/>
          </p:cNvSpPr>
          <p:nvPr>
            <p:ph type="dt" sz="half" idx="10"/>
          </p:nvPr>
        </p:nvSpPr>
        <p:spPr/>
        <p:txBody>
          <a:bodyPr/>
          <a:lstStyle/>
          <a:p>
            <a:fld id="{0601F277-D931-4243-A94E-0CE646D37DD2}" type="datetimeFigureOut">
              <a:rPr lang="tr-TR" smtClean="0"/>
              <a:t>11.12.2019</a:t>
            </a:fld>
            <a:endParaRPr lang="tr-TR"/>
          </a:p>
        </p:txBody>
      </p:sp>
      <p:sp>
        <p:nvSpPr>
          <p:cNvPr id="4" name="Alt Bilgi Yer Tutucusu 3">
            <a:extLst>
              <a:ext uri="{FF2B5EF4-FFF2-40B4-BE49-F238E27FC236}">
                <a16:creationId xmlns:a16="http://schemas.microsoft.com/office/drawing/2014/main" id="{78332B38-0192-4107-9396-273A874CCE88}"/>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D53320BD-86BB-4B20-865F-E53118C2D436}"/>
              </a:ext>
            </a:extLst>
          </p:cNvPr>
          <p:cNvSpPr>
            <a:spLocks noGrp="1"/>
          </p:cNvSpPr>
          <p:nvPr>
            <p:ph type="sldNum" sz="quarter" idx="12"/>
          </p:nvPr>
        </p:nvSpPr>
        <p:spPr/>
        <p:txBody>
          <a:bodyPr/>
          <a:lstStyle/>
          <a:p>
            <a:fld id="{7E96B078-BE1F-4CC2-BA33-F27C05F30710}" type="slidenum">
              <a:rPr lang="tr-TR" smtClean="0"/>
              <a:t>‹#›</a:t>
            </a:fld>
            <a:endParaRPr lang="tr-TR"/>
          </a:p>
        </p:txBody>
      </p:sp>
    </p:spTree>
    <p:extLst>
      <p:ext uri="{BB962C8B-B14F-4D97-AF65-F5344CB8AC3E}">
        <p14:creationId xmlns:p14="http://schemas.microsoft.com/office/powerpoint/2010/main" val="1252291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233CADA5-7287-43E9-9A85-9B4D46E6A1FE}"/>
              </a:ext>
            </a:extLst>
          </p:cNvPr>
          <p:cNvSpPr>
            <a:spLocks noGrp="1"/>
          </p:cNvSpPr>
          <p:nvPr>
            <p:ph type="dt" sz="half" idx="10"/>
          </p:nvPr>
        </p:nvSpPr>
        <p:spPr/>
        <p:txBody>
          <a:bodyPr/>
          <a:lstStyle/>
          <a:p>
            <a:fld id="{0601F277-D931-4243-A94E-0CE646D37DD2}" type="datetimeFigureOut">
              <a:rPr lang="tr-TR" smtClean="0"/>
              <a:t>11.12.2019</a:t>
            </a:fld>
            <a:endParaRPr lang="tr-TR"/>
          </a:p>
        </p:txBody>
      </p:sp>
      <p:sp>
        <p:nvSpPr>
          <p:cNvPr id="3" name="Alt Bilgi Yer Tutucusu 2">
            <a:extLst>
              <a:ext uri="{FF2B5EF4-FFF2-40B4-BE49-F238E27FC236}">
                <a16:creationId xmlns:a16="http://schemas.microsoft.com/office/drawing/2014/main" id="{E01077F4-79AB-431A-BE64-EC6D8656F242}"/>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461147DB-4130-499A-A101-2E0F2CF33336}"/>
              </a:ext>
            </a:extLst>
          </p:cNvPr>
          <p:cNvSpPr>
            <a:spLocks noGrp="1"/>
          </p:cNvSpPr>
          <p:nvPr>
            <p:ph type="sldNum" sz="quarter" idx="12"/>
          </p:nvPr>
        </p:nvSpPr>
        <p:spPr/>
        <p:txBody>
          <a:bodyPr/>
          <a:lstStyle/>
          <a:p>
            <a:fld id="{7E96B078-BE1F-4CC2-BA33-F27C05F30710}" type="slidenum">
              <a:rPr lang="tr-TR" smtClean="0"/>
              <a:t>‹#›</a:t>
            </a:fld>
            <a:endParaRPr lang="tr-TR"/>
          </a:p>
        </p:txBody>
      </p:sp>
    </p:spTree>
    <p:extLst>
      <p:ext uri="{BB962C8B-B14F-4D97-AF65-F5344CB8AC3E}">
        <p14:creationId xmlns:p14="http://schemas.microsoft.com/office/powerpoint/2010/main" val="2836992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5A22E5F-70B5-4EF6-A45C-8B3583AEA79B}"/>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E0EAA97B-F2A4-4DD9-AF2B-E809352969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4EFEBAEB-D317-49A9-8F7E-5BF9C6355F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5933F23D-B709-40FD-87EA-DBF06DE69E52}"/>
              </a:ext>
            </a:extLst>
          </p:cNvPr>
          <p:cNvSpPr>
            <a:spLocks noGrp="1"/>
          </p:cNvSpPr>
          <p:nvPr>
            <p:ph type="dt" sz="half" idx="10"/>
          </p:nvPr>
        </p:nvSpPr>
        <p:spPr/>
        <p:txBody>
          <a:bodyPr/>
          <a:lstStyle/>
          <a:p>
            <a:fld id="{0601F277-D931-4243-A94E-0CE646D37DD2}" type="datetimeFigureOut">
              <a:rPr lang="tr-TR" smtClean="0"/>
              <a:t>11.12.2019</a:t>
            </a:fld>
            <a:endParaRPr lang="tr-TR"/>
          </a:p>
        </p:txBody>
      </p:sp>
      <p:sp>
        <p:nvSpPr>
          <p:cNvPr id="6" name="Alt Bilgi Yer Tutucusu 5">
            <a:extLst>
              <a:ext uri="{FF2B5EF4-FFF2-40B4-BE49-F238E27FC236}">
                <a16:creationId xmlns:a16="http://schemas.microsoft.com/office/drawing/2014/main" id="{DD873CAF-011C-4CFF-AAD6-0EB8B50E47C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23743531-C000-40B2-BEB3-3F88DCC73F86}"/>
              </a:ext>
            </a:extLst>
          </p:cNvPr>
          <p:cNvSpPr>
            <a:spLocks noGrp="1"/>
          </p:cNvSpPr>
          <p:nvPr>
            <p:ph type="sldNum" sz="quarter" idx="12"/>
          </p:nvPr>
        </p:nvSpPr>
        <p:spPr/>
        <p:txBody>
          <a:bodyPr/>
          <a:lstStyle/>
          <a:p>
            <a:fld id="{7E96B078-BE1F-4CC2-BA33-F27C05F30710}" type="slidenum">
              <a:rPr lang="tr-TR" smtClean="0"/>
              <a:t>‹#›</a:t>
            </a:fld>
            <a:endParaRPr lang="tr-TR"/>
          </a:p>
        </p:txBody>
      </p:sp>
    </p:spTree>
    <p:extLst>
      <p:ext uri="{BB962C8B-B14F-4D97-AF65-F5344CB8AC3E}">
        <p14:creationId xmlns:p14="http://schemas.microsoft.com/office/powerpoint/2010/main" val="1629456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8B1A46-B75E-4871-8BA7-03B9C3F3263A}"/>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DFF6ADC3-2F3E-4B9B-B403-30C3A85BCF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AF6EE74C-CD19-4395-9179-1FAA1AF053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6994EF51-74C0-4D77-94DD-AB961C42C6B0}"/>
              </a:ext>
            </a:extLst>
          </p:cNvPr>
          <p:cNvSpPr>
            <a:spLocks noGrp="1"/>
          </p:cNvSpPr>
          <p:nvPr>
            <p:ph type="dt" sz="half" idx="10"/>
          </p:nvPr>
        </p:nvSpPr>
        <p:spPr/>
        <p:txBody>
          <a:bodyPr/>
          <a:lstStyle/>
          <a:p>
            <a:fld id="{0601F277-D931-4243-A94E-0CE646D37DD2}" type="datetimeFigureOut">
              <a:rPr lang="tr-TR" smtClean="0"/>
              <a:t>11.12.2019</a:t>
            </a:fld>
            <a:endParaRPr lang="tr-TR"/>
          </a:p>
        </p:txBody>
      </p:sp>
      <p:sp>
        <p:nvSpPr>
          <p:cNvPr id="6" name="Alt Bilgi Yer Tutucusu 5">
            <a:extLst>
              <a:ext uri="{FF2B5EF4-FFF2-40B4-BE49-F238E27FC236}">
                <a16:creationId xmlns:a16="http://schemas.microsoft.com/office/drawing/2014/main" id="{AEAE2AB2-F05F-4C05-9EFB-16BD4CD29E69}"/>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7E1EC088-C7BF-4365-A84E-079691997B48}"/>
              </a:ext>
            </a:extLst>
          </p:cNvPr>
          <p:cNvSpPr>
            <a:spLocks noGrp="1"/>
          </p:cNvSpPr>
          <p:nvPr>
            <p:ph type="sldNum" sz="quarter" idx="12"/>
          </p:nvPr>
        </p:nvSpPr>
        <p:spPr/>
        <p:txBody>
          <a:bodyPr/>
          <a:lstStyle/>
          <a:p>
            <a:fld id="{7E96B078-BE1F-4CC2-BA33-F27C05F30710}" type="slidenum">
              <a:rPr lang="tr-TR" smtClean="0"/>
              <a:t>‹#›</a:t>
            </a:fld>
            <a:endParaRPr lang="tr-TR"/>
          </a:p>
        </p:txBody>
      </p:sp>
    </p:spTree>
    <p:extLst>
      <p:ext uri="{BB962C8B-B14F-4D97-AF65-F5344CB8AC3E}">
        <p14:creationId xmlns:p14="http://schemas.microsoft.com/office/powerpoint/2010/main" val="64076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F85BDE42-3E31-473C-9F69-7F7712929B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CBF50F6F-459C-4D80-B2A3-0B56C16BD7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4D55E5D-A803-4DB8-8765-22054CE28C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01F277-D931-4243-A94E-0CE646D37DD2}" type="datetimeFigureOut">
              <a:rPr lang="tr-TR" smtClean="0"/>
              <a:t>11.12.2019</a:t>
            </a:fld>
            <a:endParaRPr lang="tr-TR"/>
          </a:p>
        </p:txBody>
      </p:sp>
      <p:sp>
        <p:nvSpPr>
          <p:cNvPr id="5" name="Alt Bilgi Yer Tutucusu 4">
            <a:extLst>
              <a:ext uri="{FF2B5EF4-FFF2-40B4-BE49-F238E27FC236}">
                <a16:creationId xmlns:a16="http://schemas.microsoft.com/office/drawing/2014/main" id="{26636506-4FFB-48F1-A5E1-FA769CB30F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F3E146F5-CB53-4DA7-88AD-5202AEEE9B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96B078-BE1F-4CC2-BA33-F27C05F30710}" type="slidenum">
              <a:rPr lang="tr-TR" smtClean="0"/>
              <a:t>‹#›</a:t>
            </a:fld>
            <a:endParaRPr lang="tr-TR"/>
          </a:p>
        </p:txBody>
      </p:sp>
    </p:spTree>
    <p:extLst>
      <p:ext uri="{BB962C8B-B14F-4D97-AF65-F5344CB8AC3E}">
        <p14:creationId xmlns:p14="http://schemas.microsoft.com/office/powerpoint/2010/main" val="2532190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6102A27-5C7C-4F05-94D7-EE22AEDF7596}"/>
              </a:ext>
            </a:extLst>
          </p:cNvPr>
          <p:cNvSpPr>
            <a:spLocks noGrp="1"/>
          </p:cNvSpPr>
          <p:nvPr>
            <p:ph type="ctrTitle"/>
          </p:nvPr>
        </p:nvSpPr>
        <p:spPr>
          <a:xfrm>
            <a:off x="6746627" y="309489"/>
            <a:ext cx="4802947" cy="4363584"/>
          </a:xfrm>
        </p:spPr>
        <p:txBody>
          <a:bodyPr anchor="b">
            <a:normAutofit/>
          </a:bodyPr>
          <a:lstStyle/>
          <a:p>
            <a:pPr algn="l"/>
            <a:r>
              <a:rPr lang="tr-TR" b="1" dirty="0">
                <a:solidFill>
                  <a:srgbClr val="FFC000"/>
                </a:solidFill>
                <a:latin typeface="Bahnschrift SemiLight" panose="020B0502040204020203" pitchFamily="34" charset="0"/>
              </a:rPr>
              <a:t>A</a:t>
            </a:r>
            <a:r>
              <a:rPr lang="tr-TR" dirty="0">
                <a:latin typeface="Bahnschrift SemiLight" panose="020B0502040204020203" pitchFamily="34" charset="0"/>
              </a:rPr>
              <a:t>synchronous </a:t>
            </a:r>
            <a:r>
              <a:rPr lang="tr-TR" b="1" dirty="0">
                <a:solidFill>
                  <a:srgbClr val="FFC000"/>
                </a:solidFill>
                <a:latin typeface="Bahnschrift SemiLight" panose="020B0502040204020203" pitchFamily="34" charset="0"/>
              </a:rPr>
              <a:t>Ja</a:t>
            </a:r>
            <a:r>
              <a:rPr lang="tr-TR" dirty="0">
                <a:latin typeface="Bahnschrift SemiLight" panose="020B0502040204020203" pitchFamily="34" charset="0"/>
              </a:rPr>
              <a:t>vaScript and </a:t>
            </a:r>
            <a:r>
              <a:rPr lang="tr-TR" b="1" dirty="0">
                <a:solidFill>
                  <a:srgbClr val="FFC000"/>
                </a:solidFill>
                <a:latin typeface="Bahnschrift SemiLight" panose="020B0502040204020203" pitchFamily="34" charset="0"/>
              </a:rPr>
              <a:t>X</a:t>
            </a:r>
            <a:r>
              <a:rPr lang="tr-TR" dirty="0">
                <a:latin typeface="Bahnschrift SemiLight" panose="020B0502040204020203" pitchFamily="34" charset="0"/>
              </a:rPr>
              <a:t>ML</a:t>
            </a:r>
            <a:br>
              <a:rPr lang="tr-TR" dirty="0">
                <a:latin typeface="Bahnschrift SemiLight" panose="020B0502040204020203" pitchFamily="34" charset="0"/>
              </a:rPr>
            </a:br>
            <a:r>
              <a:rPr lang="tr-TR" sz="4400" b="1" i="1" dirty="0">
                <a:solidFill>
                  <a:srgbClr val="B53164"/>
                </a:solidFill>
                <a:latin typeface="Abadi" panose="020B0604020104020204" pitchFamily="34" charset="0"/>
              </a:rPr>
              <a:t>Eşzamansız</a:t>
            </a:r>
            <a:r>
              <a:rPr lang="tr-TR" sz="4400" b="0" i="1" dirty="0">
                <a:solidFill>
                  <a:srgbClr val="B53164"/>
                </a:solidFill>
                <a:latin typeface="Adobe Garamond Pro" panose="02020502060506020403" pitchFamily="18" charset="-94"/>
              </a:rPr>
              <a:t> </a:t>
            </a:r>
            <a:r>
              <a:rPr lang="tr-TR" sz="4400" b="0" i="1" dirty="0">
                <a:solidFill>
                  <a:srgbClr val="225B5F"/>
                </a:solidFill>
                <a:latin typeface="Abadi" panose="020B0604020104020204" pitchFamily="34" charset="0"/>
              </a:rPr>
              <a:t>JavaScript</a:t>
            </a:r>
            <a:r>
              <a:rPr lang="tr-TR" sz="4400" b="0" i="1" dirty="0">
                <a:solidFill>
                  <a:srgbClr val="B53164"/>
                </a:solidFill>
                <a:latin typeface="Adobe Garamond Pro" panose="02020502060506020403" pitchFamily="18" charset="-94"/>
              </a:rPr>
              <a:t> </a:t>
            </a:r>
            <a:r>
              <a:rPr lang="tr-TR" sz="4400" b="0" i="1" dirty="0">
                <a:solidFill>
                  <a:srgbClr val="FFC000"/>
                </a:solidFill>
                <a:latin typeface="Adobe Garamond Pro" panose="02020502060506020403" pitchFamily="18" charset="-94"/>
              </a:rPr>
              <a:t>ve</a:t>
            </a:r>
            <a:r>
              <a:rPr lang="tr-TR" sz="4400" b="0" i="1" dirty="0">
                <a:solidFill>
                  <a:srgbClr val="B53164"/>
                </a:solidFill>
                <a:latin typeface="Adobe Garamond Pro" panose="02020502060506020403" pitchFamily="18" charset="-94"/>
              </a:rPr>
              <a:t> </a:t>
            </a:r>
            <a:r>
              <a:rPr lang="tr-TR" sz="4400" b="0" i="1" dirty="0">
                <a:solidFill>
                  <a:schemeClr val="accent6">
                    <a:lumMod val="60000"/>
                    <a:lumOff val="40000"/>
                  </a:schemeClr>
                </a:solidFill>
                <a:latin typeface="Adobe Garamond Pro" panose="02020502060506020403" pitchFamily="18" charset="-94"/>
              </a:rPr>
              <a:t>XML</a:t>
            </a:r>
            <a:endParaRPr lang="tr-TR" dirty="0">
              <a:solidFill>
                <a:schemeClr val="bg1"/>
              </a:solidFill>
            </a:endParaRPr>
          </a:p>
        </p:txBody>
      </p:sp>
      <p:sp>
        <p:nvSpPr>
          <p:cNvPr id="3" name="Alt Başlık 2">
            <a:extLst>
              <a:ext uri="{FF2B5EF4-FFF2-40B4-BE49-F238E27FC236}">
                <a16:creationId xmlns:a16="http://schemas.microsoft.com/office/drawing/2014/main" id="{E7C6E7A8-0B1F-49F7-9E73-B3190543308E}"/>
              </a:ext>
            </a:extLst>
          </p:cNvPr>
          <p:cNvSpPr>
            <a:spLocks noGrp="1"/>
          </p:cNvSpPr>
          <p:nvPr>
            <p:ph type="subTitle" idx="1"/>
          </p:nvPr>
        </p:nvSpPr>
        <p:spPr>
          <a:xfrm>
            <a:off x="5280223" y="5284120"/>
            <a:ext cx="7198699" cy="1573880"/>
          </a:xfrm>
        </p:spPr>
        <p:txBody>
          <a:bodyPr anchor="t">
            <a:normAutofit/>
          </a:bodyPr>
          <a:lstStyle/>
          <a:p>
            <a:r>
              <a:rPr lang="tr-TR" b="1" dirty="0">
                <a:solidFill>
                  <a:schemeClr val="accent5">
                    <a:lumMod val="60000"/>
                    <a:lumOff val="40000"/>
                  </a:schemeClr>
                </a:solidFill>
              </a:rPr>
              <a:t>Ahmet YILDIZ </a:t>
            </a:r>
            <a:r>
              <a:rPr lang="tr-TR" b="1" dirty="0"/>
              <a:t>- </a:t>
            </a:r>
            <a:r>
              <a:rPr lang="tr-TR" b="1" dirty="0">
                <a:solidFill>
                  <a:srgbClr val="FFC000"/>
                </a:solidFill>
              </a:rPr>
              <a:t>Süleyman BAYAZİT </a:t>
            </a:r>
            <a:r>
              <a:rPr lang="tr-TR" b="1" dirty="0"/>
              <a:t>- </a:t>
            </a:r>
            <a:r>
              <a:rPr lang="tr-TR" b="1" dirty="0">
                <a:solidFill>
                  <a:schemeClr val="accent6">
                    <a:lumMod val="60000"/>
                    <a:lumOff val="40000"/>
                  </a:schemeClr>
                </a:solidFill>
              </a:rPr>
              <a:t>Kürşat MODUK</a:t>
            </a:r>
          </a:p>
          <a:p>
            <a:r>
              <a:rPr lang="tr-TR" dirty="0">
                <a:solidFill>
                  <a:schemeClr val="bg1"/>
                </a:solidFill>
              </a:rPr>
              <a:t>Danışman:</a:t>
            </a:r>
          </a:p>
          <a:p>
            <a:r>
              <a:rPr lang="tr-TR" b="1" dirty="0">
                <a:solidFill>
                  <a:schemeClr val="bg1">
                    <a:lumMod val="95000"/>
                  </a:schemeClr>
                </a:solidFill>
              </a:rPr>
              <a:t>Hasan HAMAŞOĞLU</a:t>
            </a:r>
          </a:p>
          <a:p>
            <a:pPr algn="l"/>
            <a:endParaRPr lang="tr-TR" b="1" dirty="0">
              <a:solidFill>
                <a:schemeClr val="accent3">
                  <a:lumMod val="60000"/>
                  <a:lumOff val="40000"/>
                </a:schemeClr>
              </a:solidFill>
            </a:endParaRP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Resim Yer Tutucusu 5">
            <a:extLst>
              <a:ext uri="{FF2B5EF4-FFF2-40B4-BE49-F238E27FC236}">
                <a16:creationId xmlns:a16="http://schemas.microsoft.com/office/drawing/2014/main" id="{F308CC7A-E6A5-48D8-BC20-AB3FA315073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114" r="3114"/>
          <a:stretch>
            <a:fillRect/>
          </a:stretch>
        </p:blipFill>
        <p:spPr>
          <a:xfrm>
            <a:off x="503686" y="1216758"/>
            <a:ext cx="5016781" cy="2567451"/>
          </a:xfrm>
          <a:prstGeom prst="rect">
            <a:avLst/>
          </a:prstGeom>
        </p:spPr>
      </p:pic>
    </p:spTree>
    <p:extLst>
      <p:ext uri="{BB962C8B-B14F-4D97-AF65-F5344CB8AC3E}">
        <p14:creationId xmlns:p14="http://schemas.microsoft.com/office/powerpoint/2010/main" val="453915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1CDEFEC-2B66-4E5E-9D61-FE6EA6DF1A3F}"/>
              </a:ext>
            </a:extLst>
          </p:cNvPr>
          <p:cNvSpPr>
            <a:spLocks noGrp="1"/>
          </p:cNvSpPr>
          <p:nvPr>
            <p:ph type="title"/>
          </p:nvPr>
        </p:nvSpPr>
        <p:spPr>
          <a:xfrm>
            <a:off x="838200" y="365125"/>
            <a:ext cx="10515600" cy="2188504"/>
          </a:xfrm>
        </p:spPr>
        <p:txBody>
          <a:bodyPr>
            <a:normAutofit/>
          </a:bodyPr>
          <a:lstStyle/>
          <a:p>
            <a:r>
              <a:rPr lang="tr-TR" sz="3200" dirty="0"/>
              <a:t>BAZI SİTELERİN SUNMUŞ OLDUĞU ONLİNE DESTEK SOHBET ODALARINDA AJAX TEKNOLOJİSİNDEN YARARLANILIR. BU SAYEDE SİTEDE DOLAŞABİLİRKEN CANLI DESTEK HATTIYLA KONUŞABİLİRSİNİZ.</a:t>
            </a:r>
          </a:p>
        </p:txBody>
      </p:sp>
      <p:pic>
        <p:nvPicPr>
          <p:cNvPr id="5" name="İçerik Yer Tutucusu 4" descr="ekran görüntüsü içeren bir resim&#10;&#10;Açıklama otomatik olarak oluşturuldu">
            <a:extLst>
              <a:ext uri="{FF2B5EF4-FFF2-40B4-BE49-F238E27FC236}">
                <a16:creationId xmlns:a16="http://schemas.microsoft.com/office/drawing/2014/main" id="{2DD0FEEB-6079-453C-BF73-D104DE0D0D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2301" y="2553629"/>
            <a:ext cx="8429107" cy="3831412"/>
          </a:xfrm>
        </p:spPr>
      </p:pic>
    </p:spTree>
    <p:extLst>
      <p:ext uri="{BB962C8B-B14F-4D97-AF65-F5344CB8AC3E}">
        <p14:creationId xmlns:p14="http://schemas.microsoft.com/office/powerpoint/2010/main" val="2114634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0620B8-52DF-4604-8896-3E2D90B26C82}"/>
              </a:ext>
            </a:extLst>
          </p:cNvPr>
          <p:cNvSpPr>
            <a:spLocks noGrp="1"/>
          </p:cNvSpPr>
          <p:nvPr>
            <p:ph type="title"/>
          </p:nvPr>
        </p:nvSpPr>
        <p:spPr>
          <a:xfrm>
            <a:off x="838200" y="365125"/>
            <a:ext cx="10515600" cy="1642095"/>
          </a:xfrm>
        </p:spPr>
        <p:txBody>
          <a:bodyPr>
            <a:normAutofit fontScale="90000"/>
          </a:bodyPr>
          <a:lstStyle/>
          <a:p>
            <a:r>
              <a:rPr lang="tr-TR" b="1" dirty="0">
                <a:solidFill>
                  <a:schemeClr val="bg1"/>
                </a:solidFill>
                <a:highlight>
                  <a:srgbClr val="0000FF"/>
                </a:highlight>
                <a:latin typeface="Times New Roman" panose="02020603050405020304" pitchFamily="18" charset="0"/>
                <a:cs typeface="Times New Roman" panose="02020603050405020304" pitchFamily="18" charset="0"/>
              </a:rPr>
              <a:t>GOOGLE MAPS</a:t>
            </a:r>
            <a:r>
              <a:rPr lang="tr-TR" dirty="0">
                <a:latin typeface="Times New Roman" panose="02020603050405020304" pitchFamily="18" charset="0"/>
                <a:cs typeface="Times New Roman" panose="02020603050405020304" pitchFamily="18" charset="0"/>
              </a:rPr>
              <a:t>’ TE AJAX TEKNOLOJİSİNİ KULLANIR. SAYFADAN VERİ ALINMASINA RAĞMEN SAYFA YENİLENMEZ.</a:t>
            </a:r>
          </a:p>
        </p:txBody>
      </p:sp>
      <p:pic>
        <p:nvPicPr>
          <p:cNvPr id="5" name="İçerik Yer Tutucusu 4">
            <a:extLst>
              <a:ext uri="{FF2B5EF4-FFF2-40B4-BE49-F238E27FC236}">
                <a16:creationId xmlns:a16="http://schemas.microsoft.com/office/drawing/2014/main" id="{58721E63-F91F-4732-8204-D30F1CEC76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3895" y="2185518"/>
            <a:ext cx="10064210" cy="4453695"/>
          </a:xfrm>
        </p:spPr>
      </p:pic>
    </p:spTree>
    <p:extLst>
      <p:ext uri="{BB962C8B-B14F-4D97-AF65-F5344CB8AC3E}">
        <p14:creationId xmlns:p14="http://schemas.microsoft.com/office/powerpoint/2010/main" val="2672789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816479C-E400-463D-A365-66D2EA57A0D7}"/>
              </a:ext>
            </a:extLst>
          </p:cNvPr>
          <p:cNvSpPr>
            <a:spLocks noGrp="1"/>
          </p:cNvSpPr>
          <p:nvPr>
            <p:ph type="title"/>
          </p:nvPr>
        </p:nvSpPr>
        <p:spPr/>
        <p:txBody>
          <a:bodyPr/>
          <a:lstStyle/>
          <a:p>
            <a:r>
              <a:rPr lang="tr-TR" dirty="0">
                <a:latin typeface="Times New Roman" panose="02020603050405020304" pitchFamily="18" charset="0"/>
                <a:cs typeface="Times New Roman" panose="02020603050405020304" pitchFamily="18" charset="0"/>
              </a:rPr>
              <a:t>GMAİL’DE AJAX TEKNOLOJİSİNİ KULLANIR.</a:t>
            </a:r>
          </a:p>
        </p:txBody>
      </p:sp>
      <p:pic>
        <p:nvPicPr>
          <p:cNvPr id="5" name="İçerik Yer Tutucusu 4">
            <a:extLst>
              <a:ext uri="{FF2B5EF4-FFF2-40B4-BE49-F238E27FC236}">
                <a16:creationId xmlns:a16="http://schemas.microsoft.com/office/drawing/2014/main" id="{F6384AC1-8D6C-43E2-B613-D98B86A20E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6151" y="1828800"/>
            <a:ext cx="10009336" cy="4549698"/>
          </a:xfrm>
        </p:spPr>
      </p:pic>
    </p:spTree>
    <p:extLst>
      <p:ext uri="{BB962C8B-B14F-4D97-AF65-F5344CB8AC3E}">
        <p14:creationId xmlns:p14="http://schemas.microsoft.com/office/powerpoint/2010/main" val="715839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8E5FA6E-A31F-498C-A4BB-4A5C8CB95270}"/>
              </a:ext>
            </a:extLst>
          </p:cNvPr>
          <p:cNvSpPr>
            <a:spLocks noGrp="1"/>
          </p:cNvSpPr>
          <p:nvPr>
            <p:ph type="title"/>
          </p:nvPr>
        </p:nvSpPr>
        <p:spPr/>
        <p:txBody>
          <a:bodyPr>
            <a:normAutofit/>
          </a:bodyPr>
          <a:lstStyle/>
          <a:p>
            <a:r>
              <a:rPr lang="tr-TR" sz="4000" dirty="0">
                <a:latin typeface="Times New Roman" panose="02020603050405020304" pitchFamily="18" charset="0"/>
                <a:cs typeface="Times New Roman" panose="02020603050405020304" pitchFamily="18" charset="0"/>
              </a:rPr>
              <a:t>GOOGLE ANAHTAR KELİMESİ KUTUCUĞU DA AJAX’A ÖRNEKTİR</a:t>
            </a:r>
          </a:p>
        </p:txBody>
      </p:sp>
      <p:pic>
        <p:nvPicPr>
          <p:cNvPr id="5" name="İçerik Yer Tutucusu 4">
            <a:extLst>
              <a:ext uri="{FF2B5EF4-FFF2-40B4-BE49-F238E27FC236}">
                <a16:creationId xmlns:a16="http://schemas.microsoft.com/office/drawing/2014/main" id="{81D783B9-7323-4684-91F5-0F37E73465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2667" y="1690688"/>
            <a:ext cx="9871593" cy="4487088"/>
          </a:xfrm>
        </p:spPr>
      </p:pic>
    </p:spTree>
    <p:extLst>
      <p:ext uri="{BB962C8B-B14F-4D97-AF65-F5344CB8AC3E}">
        <p14:creationId xmlns:p14="http://schemas.microsoft.com/office/powerpoint/2010/main" val="4100614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BC4005-A2F5-4618-ADCF-A430A786A855}"/>
              </a:ext>
            </a:extLst>
          </p:cNvPr>
          <p:cNvSpPr>
            <a:spLocks noGrp="1"/>
          </p:cNvSpPr>
          <p:nvPr>
            <p:ph type="title"/>
          </p:nvPr>
        </p:nvSpPr>
        <p:spPr>
          <a:xfrm>
            <a:off x="655320" y="365125"/>
            <a:ext cx="5120114" cy="1692794"/>
          </a:xfrm>
        </p:spPr>
        <p:txBody>
          <a:bodyPr>
            <a:normAutofit/>
          </a:bodyPr>
          <a:lstStyle/>
          <a:p>
            <a:r>
              <a:rPr lang="tr-TR" b="1" dirty="0">
                <a:solidFill>
                  <a:schemeClr val="bg1"/>
                </a:solidFill>
                <a:highlight>
                  <a:srgbClr val="800000"/>
                </a:highlight>
              </a:rPr>
              <a:t>AVANTAJLARI:</a:t>
            </a:r>
          </a:p>
        </p:txBody>
      </p:sp>
      <p:cxnSp>
        <p:nvCxnSpPr>
          <p:cNvPr id="13" name="Straight Arrow Connector 8">
            <a:extLst>
              <a:ext uri="{FF2B5EF4-FFF2-40B4-BE49-F238E27FC236}">
                <a16:creationId xmlns:a16="http://schemas.microsoft.com/office/drawing/2014/main" id="{E4A809D5-3600-46D4-A466-67F2349A54FB}"/>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404C1256-F36B-479E-B862-A986C110F9E1}"/>
              </a:ext>
            </a:extLst>
          </p:cNvPr>
          <p:cNvSpPr>
            <a:spLocks noGrp="1"/>
          </p:cNvSpPr>
          <p:nvPr>
            <p:ph idx="1"/>
          </p:nvPr>
        </p:nvSpPr>
        <p:spPr>
          <a:xfrm>
            <a:off x="655321" y="2316480"/>
            <a:ext cx="5120113" cy="3720782"/>
          </a:xfrm>
        </p:spPr>
        <p:txBody>
          <a:bodyPr>
            <a:normAutofit fontScale="92500" lnSpcReduction="10000"/>
          </a:bodyPr>
          <a:lstStyle/>
          <a:p>
            <a:r>
              <a:rPr lang="tr-TR" sz="2400" dirty="0">
                <a:latin typeface="Times New Roman" panose="02020603050405020304" pitchFamily="18" charset="0"/>
                <a:cs typeface="Times New Roman" panose="02020603050405020304" pitchFamily="18" charset="0"/>
              </a:rPr>
              <a:t>HTTP talepleri arka planda gidip geldiği için sayfa yeniden </a:t>
            </a:r>
            <a:r>
              <a:rPr lang="tr-TR" sz="2400" dirty="0" err="1">
                <a:latin typeface="Times New Roman" panose="02020603050405020304" pitchFamily="18" charset="0"/>
                <a:cs typeface="Times New Roman" panose="02020603050405020304" pitchFamily="18" charset="0"/>
              </a:rPr>
              <a:t>yeniden</a:t>
            </a:r>
            <a:r>
              <a:rPr lang="tr-TR" sz="2400" dirty="0">
                <a:latin typeface="Times New Roman" panose="02020603050405020304" pitchFamily="18" charset="0"/>
                <a:cs typeface="Times New Roman" panose="02020603050405020304" pitchFamily="18" charset="0"/>
              </a:rPr>
              <a:t> yüklenmiyor.</a:t>
            </a:r>
          </a:p>
          <a:p>
            <a:r>
              <a:rPr lang="tr-TR" sz="2400" dirty="0">
                <a:latin typeface="Times New Roman" panose="02020603050405020304" pitchFamily="18" charset="0"/>
                <a:cs typeface="Times New Roman" panose="02020603050405020304" pitchFamily="18" charset="0"/>
              </a:rPr>
              <a:t>Yüksek miktarda trafik/</a:t>
            </a:r>
            <a:r>
              <a:rPr lang="tr-TR" sz="2400" dirty="0" err="1">
                <a:latin typeface="Times New Roman" panose="02020603050405020304" pitchFamily="18" charset="0"/>
                <a:cs typeface="Times New Roman" panose="02020603050405020304" pitchFamily="18" charset="0"/>
              </a:rPr>
              <a:t>bandwith</a:t>
            </a:r>
            <a:r>
              <a:rPr lang="tr-TR" sz="2400" dirty="0">
                <a:latin typeface="Times New Roman" panose="02020603050405020304" pitchFamily="18" charset="0"/>
                <a:cs typeface="Times New Roman" panose="02020603050405020304" pitchFamily="18" charset="0"/>
              </a:rPr>
              <a:t> tasarrufu sağlar</a:t>
            </a:r>
          </a:p>
          <a:p>
            <a:r>
              <a:rPr lang="tr-TR" sz="2400" dirty="0">
                <a:latin typeface="Times New Roman" panose="02020603050405020304" pitchFamily="18" charset="0"/>
                <a:cs typeface="Times New Roman" panose="02020603050405020304" pitchFamily="18" charset="0"/>
              </a:rPr>
              <a:t>Kullanıcıya gerçek bir masaüstü yazılımın yaşattığı güzel deneyimleri web üzerinde yaşatmak mümkün olabilmektedir. </a:t>
            </a:r>
          </a:p>
          <a:p>
            <a:r>
              <a:rPr lang="tr-TR" sz="2400" dirty="0">
                <a:solidFill>
                  <a:srgbClr val="FFFF00"/>
                </a:solidFill>
                <a:highlight>
                  <a:srgbClr val="000000"/>
                </a:highlight>
                <a:latin typeface="Times New Roman" panose="02020603050405020304" pitchFamily="18" charset="0"/>
                <a:cs typeface="Times New Roman" panose="02020603050405020304" pitchFamily="18" charset="0"/>
              </a:rPr>
              <a:t>AJAX, </a:t>
            </a:r>
            <a:r>
              <a:rPr lang="tr-TR" sz="2400" dirty="0">
                <a:latin typeface="Times New Roman" panose="02020603050405020304" pitchFamily="18" charset="0"/>
                <a:cs typeface="Times New Roman" panose="02020603050405020304" pitchFamily="18" charset="0"/>
              </a:rPr>
              <a:t>CSS, DOM, JS benzeri teknolojilerin kullanımını gerektirdiği için bu teknolojilerin yayılmasını ve gelişmesine de katkıda bulunmaktadır.</a:t>
            </a:r>
          </a:p>
          <a:p>
            <a:endParaRPr lang="tr-TR" sz="1800" dirty="0"/>
          </a:p>
        </p:txBody>
      </p:sp>
      <p:pic>
        <p:nvPicPr>
          <p:cNvPr id="4" name="Resim Yer Tutucusu 12" descr="Soyut arka plan">
            <a:extLst>
              <a:ext uri="{FF2B5EF4-FFF2-40B4-BE49-F238E27FC236}">
                <a16:creationId xmlns:a16="http://schemas.microsoft.com/office/drawing/2014/main" id="{9192EE6A-6503-479F-96AB-95CE4915C48E}"/>
              </a:ext>
            </a:extLst>
          </p:cNvPr>
          <p:cNvPicPr>
            <a:picLocks noChangeAspect="1"/>
          </p:cNvPicPr>
          <p:nvPr/>
        </p:nvPicPr>
        <p:blipFill rotWithShape="1">
          <a:blip r:embed="rId2">
            <a:extLst>
              <a:ext uri="{28A0092B-C50C-407E-A947-70E740481C1C}">
                <a14:useLocalDpi xmlns:a14="http://schemas.microsoft.com/office/drawing/2010/main" val="0"/>
              </a:ext>
            </a:extLst>
          </a:blip>
          <a:srcRect l="24052" r="16343"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458145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700D48D-C9AA-4000-A912-29A4FEA98A9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0380D01A-2134-4B48-97F6-378A6E39BA4D}"/>
              </a:ext>
            </a:extLst>
          </p:cNvPr>
          <p:cNvSpPr>
            <a:spLocks noGrp="1"/>
          </p:cNvSpPr>
          <p:nvPr>
            <p:ph type="title"/>
          </p:nvPr>
        </p:nvSpPr>
        <p:spPr>
          <a:xfrm>
            <a:off x="1006357" y="2219730"/>
            <a:ext cx="4458424" cy="692399"/>
          </a:xfrm>
        </p:spPr>
        <p:txBody>
          <a:bodyPr vert="horz" lIns="91440" tIns="45720" rIns="91440" bIns="45720" rtlCol="0" anchor="b">
            <a:normAutofit fontScale="90000"/>
          </a:bodyPr>
          <a:lstStyle/>
          <a:p>
            <a:r>
              <a:rPr lang="en-US" sz="4700" b="1" i="1" dirty="0">
                <a:solidFill>
                  <a:srgbClr val="FFFFFF"/>
                </a:solidFill>
              </a:rPr>
              <a:t>DEZAVANTAJLARI:</a:t>
            </a:r>
          </a:p>
        </p:txBody>
      </p:sp>
      <p:sp>
        <p:nvSpPr>
          <p:cNvPr id="9" name="Content Placeholder 8">
            <a:extLst>
              <a:ext uri="{FF2B5EF4-FFF2-40B4-BE49-F238E27FC236}">
                <a16:creationId xmlns:a16="http://schemas.microsoft.com/office/drawing/2014/main" id="{66D7FB87-79F0-4785-85D7-2DCD5D7DD479}"/>
              </a:ext>
            </a:extLst>
          </p:cNvPr>
          <p:cNvSpPr>
            <a:spLocks noGrp="1"/>
          </p:cNvSpPr>
          <p:nvPr>
            <p:ph idx="1"/>
          </p:nvPr>
        </p:nvSpPr>
        <p:spPr>
          <a:xfrm>
            <a:off x="1018604" y="4292070"/>
            <a:ext cx="4458424" cy="1512888"/>
          </a:xfrm>
        </p:spPr>
        <p:txBody>
          <a:bodyPr vert="horz" lIns="91440" tIns="45720" rIns="91440" bIns="45720" rtlCol="0">
            <a:normAutofit fontScale="92500"/>
          </a:bodyPr>
          <a:lstStyle/>
          <a:p>
            <a:pPr marL="0" indent="0">
              <a:buNone/>
            </a:pPr>
            <a:r>
              <a:rPr lang="tr-TR" sz="2400" dirty="0">
                <a:solidFill>
                  <a:schemeClr val="bg1"/>
                </a:solidFill>
                <a:latin typeface="Times New Roman" panose="02020603050405020304" pitchFamily="18" charset="0"/>
                <a:cs typeface="Times New Roman" panose="02020603050405020304" pitchFamily="18" charset="0"/>
              </a:rPr>
              <a:t>İŞLEMCİ VE RAM KAPASİTESİ DÜŞÜK BİLGİSAYARLARDA SİTE KASMALARI YAŞATABİLEN BİR TEKNOLOJİDİR.</a:t>
            </a:r>
            <a:endParaRPr lang="en-US" sz="2400" dirty="0">
              <a:solidFill>
                <a:schemeClr val="bg1"/>
              </a:solidFill>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805E69BC-D844-4AB5-9E35-ED458EE29655}"/>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312C673-8179-457E-AD2A-D1FAE4CC961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Resim Yer Tutucusu 12" descr="Soyut arka plan">
            <a:extLst>
              <a:ext uri="{FF2B5EF4-FFF2-40B4-BE49-F238E27FC236}">
                <a16:creationId xmlns:a16="http://schemas.microsoft.com/office/drawing/2014/main" id="{ACDE0470-2831-4EBD-9F63-82850ABCBD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6123" y="3750733"/>
            <a:ext cx="4316304" cy="2794807"/>
          </a:xfrm>
          <a:prstGeom prst="rect">
            <a:avLst/>
          </a:prstGeom>
        </p:spPr>
      </p:pic>
    </p:spTree>
    <p:extLst>
      <p:ext uri="{BB962C8B-B14F-4D97-AF65-F5344CB8AC3E}">
        <p14:creationId xmlns:p14="http://schemas.microsoft.com/office/powerpoint/2010/main" val="780462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CECDACA-EABC-4628-8D70-E1D22B786F2D}"/>
              </a:ext>
            </a:extLst>
          </p:cNvPr>
          <p:cNvSpPr>
            <a:spLocks noGrp="1"/>
          </p:cNvSpPr>
          <p:nvPr>
            <p:ph type="title"/>
          </p:nvPr>
        </p:nvSpPr>
        <p:spPr>
          <a:xfrm>
            <a:off x="3851365" y="-30407"/>
            <a:ext cx="5157651" cy="1148225"/>
          </a:xfrm>
        </p:spPr>
        <p:txBody>
          <a:bodyPr/>
          <a:lstStyle/>
          <a:p>
            <a:r>
              <a:rPr lang="tr-TR" b="1" dirty="0" smtClean="0">
                <a:solidFill>
                  <a:srgbClr val="FFFF00"/>
                </a:solidFill>
                <a:highlight>
                  <a:srgbClr val="000000"/>
                </a:highlight>
              </a:rPr>
              <a:t>AJAX  SYNTAX YAPISI:</a:t>
            </a:r>
            <a:endParaRPr lang="tr-TR" b="1" dirty="0">
              <a:solidFill>
                <a:srgbClr val="FFFF00"/>
              </a:solidFill>
              <a:highlight>
                <a:srgbClr val="000000"/>
              </a:highlight>
            </a:endParaRPr>
          </a:p>
        </p:txBody>
      </p:sp>
      <p:sp>
        <p:nvSpPr>
          <p:cNvPr id="3" name="İçerik Yer Tutucusu 2">
            <a:extLst>
              <a:ext uri="{FF2B5EF4-FFF2-40B4-BE49-F238E27FC236}">
                <a16:creationId xmlns:a16="http://schemas.microsoft.com/office/drawing/2014/main" id="{ECC4F6E9-1420-43D7-8BF9-70A9C41BB7B2}"/>
              </a:ext>
            </a:extLst>
          </p:cNvPr>
          <p:cNvSpPr>
            <a:spLocks noGrp="1"/>
          </p:cNvSpPr>
          <p:nvPr>
            <p:ph idx="1"/>
          </p:nvPr>
        </p:nvSpPr>
        <p:spPr>
          <a:xfrm>
            <a:off x="838200" y="1604827"/>
            <a:ext cx="8514806" cy="525689"/>
          </a:xfrm>
        </p:spPr>
        <p:txBody>
          <a:bodyPr>
            <a:normAutofit/>
          </a:bodyPr>
          <a:lstStyle/>
          <a:p>
            <a:pPr marL="0" indent="0">
              <a:buNone/>
            </a:pPr>
            <a:r>
              <a:rPr lang="tr-TR" dirty="0" smtClean="0"/>
              <a:t>var </a:t>
            </a:r>
            <a:r>
              <a:rPr lang="tr-TR" dirty="0"/>
              <a:t>= </a:t>
            </a:r>
            <a:r>
              <a:rPr lang="tr-TR" dirty="0" err="1"/>
              <a:t>new</a:t>
            </a:r>
            <a:r>
              <a:rPr lang="tr-TR" dirty="0"/>
              <a:t> </a:t>
            </a:r>
            <a:r>
              <a:rPr lang="tr-TR" dirty="0" err="1"/>
              <a:t>XMLHttpRequest</a:t>
            </a:r>
            <a:r>
              <a:rPr lang="tr-TR" dirty="0" smtClean="0"/>
              <a:t>();</a:t>
            </a:r>
            <a:endParaRPr lang="tr-TR" dirty="0"/>
          </a:p>
        </p:txBody>
      </p:sp>
      <p:cxnSp>
        <p:nvCxnSpPr>
          <p:cNvPr id="5" name="Düz Ok Bağlayıcısı 4"/>
          <p:cNvCxnSpPr/>
          <p:nvPr/>
        </p:nvCxnSpPr>
        <p:spPr>
          <a:xfrm flipH="1">
            <a:off x="1463039" y="2130516"/>
            <a:ext cx="1188720" cy="6270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Metin kutusu 5"/>
          <p:cNvSpPr txBox="1"/>
          <p:nvPr/>
        </p:nvSpPr>
        <p:spPr>
          <a:xfrm>
            <a:off x="172589" y="2757533"/>
            <a:ext cx="2580899" cy="830997"/>
          </a:xfrm>
          <a:prstGeom prst="rect">
            <a:avLst/>
          </a:prstGeom>
          <a:noFill/>
        </p:spPr>
        <p:txBody>
          <a:bodyPr wrap="none" rtlCol="0">
            <a:spAutoFit/>
          </a:bodyPr>
          <a:lstStyle/>
          <a:p>
            <a:pPr algn="ctr"/>
            <a:r>
              <a:rPr lang="tr-TR" sz="2400" dirty="0" err="1" smtClean="0">
                <a:solidFill>
                  <a:srgbClr val="FF0000"/>
                </a:solidFill>
              </a:rPr>
              <a:t>XmlHttpRequest</a:t>
            </a:r>
            <a:endParaRPr lang="tr-TR" sz="2400" dirty="0" smtClean="0">
              <a:solidFill>
                <a:srgbClr val="FF0000"/>
              </a:solidFill>
            </a:endParaRPr>
          </a:p>
          <a:p>
            <a:pPr algn="ctr"/>
            <a:r>
              <a:rPr lang="tr-TR" sz="2400" dirty="0" smtClean="0">
                <a:solidFill>
                  <a:srgbClr val="FF0000"/>
                </a:solidFill>
              </a:rPr>
              <a:t>nesnesi oluşturulur</a:t>
            </a:r>
            <a:endParaRPr lang="tr-TR" sz="2400" dirty="0">
              <a:solidFill>
                <a:srgbClr val="FF0000"/>
              </a:solidFill>
            </a:endParaRPr>
          </a:p>
        </p:txBody>
      </p:sp>
      <p:sp>
        <p:nvSpPr>
          <p:cNvPr id="7" name="Metin kutusu 6"/>
          <p:cNvSpPr txBox="1"/>
          <p:nvPr/>
        </p:nvSpPr>
        <p:spPr>
          <a:xfrm>
            <a:off x="6261463" y="1438018"/>
            <a:ext cx="5930537" cy="1384995"/>
          </a:xfrm>
          <a:prstGeom prst="rect">
            <a:avLst/>
          </a:prstGeom>
          <a:noFill/>
        </p:spPr>
        <p:txBody>
          <a:bodyPr wrap="square" rtlCol="0">
            <a:spAutoFit/>
          </a:bodyPr>
          <a:lstStyle/>
          <a:p>
            <a:r>
              <a:rPr lang="tr-TR" sz="2800" dirty="0" err="1"/>
              <a:t>xmlhttp.open</a:t>
            </a:r>
            <a:r>
              <a:rPr lang="tr-TR" sz="2800" dirty="0"/>
              <a:t>(“GET”,”ajax.</a:t>
            </a:r>
            <a:r>
              <a:rPr lang="tr-TR" sz="2800" dirty="0" err="1"/>
              <a:t>txt</a:t>
            </a:r>
            <a:r>
              <a:rPr lang="tr-TR" sz="2800" dirty="0"/>
              <a:t>”,</a:t>
            </a:r>
            <a:r>
              <a:rPr lang="tr-TR" sz="2800" dirty="0" err="1"/>
              <a:t>true</a:t>
            </a:r>
            <a:r>
              <a:rPr lang="tr-TR" sz="2800" dirty="0"/>
              <a:t>);</a:t>
            </a:r>
          </a:p>
          <a:p>
            <a:r>
              <a:rPr lang="tr-TR" sz="2800" dirty="0" err="1"/>
              <a:t>xmlhttp.send</a:t>
            </a:r>
            <a:r>
              <a:rPr lang="tr-TR" sz="2800" dirty="0"/>
              <a:t>();</a:t>
            </a:r>
          </a:p>
          <a:p>
            <a:endParaRPr lang="tr-TR" sz="2800" dirty="0"/>
          </a:p>
        </p:txBody>
      </p:sp>
      <p:cxnSp>
        <p:nvCxnSpPr>
          <p:cNvPr id="8" name="Düz Ok Bağlayıcısı 7"/>
          <p:cNvCxnSpPr/>
          <p:nvPr/>
        </p:nvCxnSpPr>
        <p:spPr>
          <a:xfrm flipH="1">
            <a:off x="7741919" y="2233661"/>
            <a:ext cx="1188720" cy="6270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Metin kutusu 8"/>
          <p:cNvSpPr txBox="1"/>
          <p:nvPr/>
        </p:nvSpPr>
        <p:spPr>
          <a:xfrm>
            <a:off x="5764407" y="2808338"/>
            <a:ext cx="3778471" cy="830997"/>
          </a:xfrm>
          <a:prstGeom prst="rect">
            <a:avLst/>
          </a:prstGeom>
          <a:noFill/>
        </p:spPr>
        <p:txBody>
          <a:bodyPr wrap="none" rtlCol="0">
            <a:spAutoFit/>
          </a:bodyPr>
          <a:lstStyle/>
          <a:p>
            <a:pPr algn="ctr"/>
            <a:r>
              <a:rPr lang="tr-TR" sz="2400" dirty="0" smtClean="0">
                <a:solidFill>
                  <a:srgbClr val="FF0000"/>
                </a:solidFill>
              </a:rPr>
              <a:t>Oluşturulan Nesne Sunucuya</a:t>
            </a:r>
          </a:p>
          <a:p>
            <a:pPr algn="ctr"/>
            <a:r>
              <a:rPr lang="tr-TR" sz="2400" dirty="0" smtClean="0">
                <a:solidFill>
                  <a:srgbClr val="FF0000"/>
                </a:solidFill>
              </a:rPr>
              <a:t>Gönderilir</a:t>
            </a:r>
            <a:endParaRPr lang="tr-TR" sz="2400" dirty="0">
              <a:solidFill>
                <a:srgbClr val="FF0000"/>
              </a:solidFill>
            </a:endParaRPr>
          </a:p>
        </p:txBody>
      </p:sp>
      <p:sp>
        <p:nvSpPr>
          <p:cNvPr id="11" name="Metin kutusu 10"/>
          <p:cNvSpPr txBox="1"/>
          <p:nvPr/>
        </p:nvSpPr>
        <p:spPr>
          <a:xfrm>
            <a:off x="9714412" y="12428"/>
            <a:ext cx="2477588" cy="369332"/>
          </a:xfrm>
          <a:prstGeom prst="rect">
            <a:avLst/>
          </a:prstGeom>
          <a:noFill/>
        </p:spPr>
        <p:txBody>
          <a:bodyPr wrap="square" rtlCol="0">
            <a:spAutoFit/>
          </a:bodyPr>
          <a:lstStyle/>
          <a:p>
            <a:r>
              <a:rPr lang="tr-TR" b="1" dirty="0" smtClean="0">
                <a:solidFill>
                  <a:srgbClr val="FF0000"/>
                </a:solidFill>
                <a:latin typeface="Raleway Light" panose="020B0403030101060003" pitchFamily="34" charset="-94"/>
              </a:rPr>
              <a:t>(</a:t>
            </a:r>
            <a:r>
              <a:rPr lang="tr-TR" b="1" dirty="0" err="1" smtClean="0">
                <a:solidFill>
                  <a:srgbClr val="FF0000"/>
                </a:solidFill>
                <a:latin typeface="Raleway Light" panose="020B0403030101060003" pitchFamily="34" charset="-94"/>
              </a:rPr>
              <a:t>Jquery</a:t>
            </a:r>
            <a:r>
              <a:rPr lang="tr-TR" b="1" dirty="0" smtClean="0">
                <a:solidFill>
                  <a:srgbClr val="FF0000"/>
                </a:solidFill>
                <a:latin typeface="Raleway Light" panose="020B0403030101060003" pitchFamily="34" charset="-94"/>
              </a:rPr>
              <a:t> Kullanılmıştır!)</a:t>
            </a:r>
            <a:endParaRPr lang="tr-TR" b="1" dirty="0">
              <a:solidFill>
                <a:srgbClr val="FF0000"/>
              </a:solidFill>
              <a:latin typeface="Raleway Light" panose="020B0403030101060003" pitchFamily="34" charset="-94"/>
            </a:endParaRPr>
          </a:p>
        </p:txBody>
      </p:sp>
      <p:sp>
        <p:nvSpPr>
          <p:cNvPr id="12" name="Metin kutusu 11"/>
          <p:cNvSpPr txBox="1"/>
          <p:nvPr/>
        </p:nvSpPr>
        <p:spPr>
          <a:xfrm>
            <a:off x="1149018" y="4126344"/>
            <a:ext cx="9104810" cy="461665"/>
          </a:xfrm>
          <a:prstGeom prst="rect">
            <a:avLst/>
          </a:prstGeom>
          <a:noFill/>
        </p:spPr>
        <p:txBody>
          <a:bodyPr wrap="square" rtlCol="0">
            <a:spAutoFit/>
          </a:bodyPr>
          <a:lstStyle/>
          <a:p>
            <a:r>
              <a:rPr lang="tr-TR" sz="2400" dirty="0" err="1"/>
              <a:t>document.getElementById</a:t>
            </a:r>
            <a:r>
              <a:rPr lang="tr-TR" sz="2400" dirty="0"/>
              <a:t>(“</a:t>
            </a:r>
            <a:r>
              <a:rPr lang="tr-TR" sz="2400" dirty="0" err="1"/>
              <a:t>myDiv</a:t>
            </a:r>
            <a:r>
              <a:rPr lang="tr-TR" sz="2400" dirty="0"/>
              <a:t>”).</a:t>
            </a:r>
            <a:r>
              <a:rPr lang="tr-TR" sz="2400" dirty="0" err="1"/>
              <a:t>innerHTML</a:t>
            </a:r>
            <a:r>
              <a:rPr lang="tr-TR" sz="2400" dirty="0"/>
              <a:t>=</a:t>
            </a:r>
            <a:r>
              <a:rPr lang="tr-TR" sz="2400" dirty="0" err="1"/>
              <a:t>xmlhttp.responseText</a:t>
            </a:r>
            <a:r>
              <a:rPr lang="tr-TR" sz="2400" dirty="0"/>
              <a:t>;</a:t>
            </a:r>
          </a:p>
        </p:txBody>
      </p:sp>
      <p:cxnSp>
        <p:nvCxnSpPr>
          <p:cNvPr id="13" name="Düz Ok Bağlayıcısı 12"/>
          <p:cNvCxnSpPr/>
          <p:nvPr/>
        </p:nvCxnSpPr>
        <p:spPr>
          <a:xfrm>
            <a:off x="5473337" y="4679231"/>
            <a:ext cx="19594" cy="4353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Metin kutusu 13"/>
          <p:cNvSpPr txBox="1"/>
          <p:nvPr/>
        </p:nvSpPr>
        <p:spPr>
          <a:xfrm>
            <a:off x="1711709" y="5205809"/>
            <a:ext cx="7523278" cy="461665"/>
          </a:xfrm>
          <a:prstGeom prst="rect">
            <a:avLst/>
          </a:prstGeom>
          <a:noFill/>
        </p:spPr>
        <p:txBody>
          <a:bodyPr wrap="none" rtlCol="0">
            <a:spAutoFit/>
          </a:bodyPr>
          <a:lstStyle/>
          <a:p>
            <a:pPr algn="ctr"/>
            <a:r>
              <a:rPr lang="tr-TR" sz="2400" dirty="0" smtClean="0">
                <a:solidFill>
                  <a:srgbClr val="FF0000"/>
                </a:solidFill>
              </a:rPr>
              <a:t>Sunucu Cevap Verir ve Gelen bilgi «</a:t>
            </a:r>
            <a:r>
              <a:rPr lang="tr-TR" sz="2400" dirty="0" err="1" smtClean="0">
                <a:solidFill>
                  <a:srgbClr val="FF0000"/>
                </a:solidFill>
              </a:rPr>
              <a:t>myDiv»in</a:t>
            </a:r>
            <a:r>
              <a:rPr lang="tr-TR" sz="2400" dirty="0" smtClean="0">
                <a:solidFill>
                  <a:srgbClr val="FF0000"/>
                </a:solidFill>
              </a:rPr>
              <a:t> içine yazdırılır.</a:t>
            </a:r>
            <a:endParaRPr lang="tr-TR" sz="2400" dirty="0">
              <a:solidFill>
                <a:srgbClr val="FF0000"/>
              </a:solidFill>
            </a:endParaRPr>
          </a:p>
        </p:txBody>
      </p:sp>
    </p:spTree>
    <p:extLst>
      <p:ext uri="{BB962C8B-B14F-4D97-AF65-F5344CB8AC3E}">
        <p14:creationId xmlns:p14="http://schemas.microsoft.com/office/powerpoint/2010/main" val="1248597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pPr marL="0" indent="0">
              <a:buNone/>
            </a:pPr>
            <a:r>
              <a:rPr lang="tr-TR" dirty="0" smtClean="0">
                <a:solidFill>
                  <a:srgbClr val="FF0000"/>
                </a:solidFill>
              </a:rPr>
              <a:t>Sunucuya Gönderme Metotları</a:t>
            </a:r>
          </a:p>
          <a:p>
            <a:r>
              <a:rPr lang="tr-TR" dirty="0" err="1" smtClean="0"/>
              <a:t>Get</a:t>
            </a:r>
            <a:r>
              <a:rPr lang="tr-TR" dirty="0" smtClean="0"/>
              <a:t> ve Post</a:t>
            </a:r>
          </a:p>
          <a:p>
            <a:pPr marL="0" indent="0">
              <a:buNone/>
            </a:pPr>
            <a:endParaRPr lang="tr-TR" dirty="0" smtClean="0"/>
          </a:p>
          <a:p>
            <a:pPr marL="0" indent="0">
              <a:buNone/>
            </a:pPr>
            <a:r>
              <a:rPr lang="tr-TR" dirty="0" smtClean="0">
                <a:solidFill>
                  <a:srgbClr val="FF0000"/>
                </a:solidFill>
              </a:rPr>
              <a:t>Sunucudan Cevap Alma</a:t>
            </a:r>
            <a:endParaRPr lang="tr-TR" dirty="0">
              <a:solidFill>
                <a:srgbClr val="FF0000"/>
              </a:solidFill>
            </a:endParaRPr>
          </a:p>
          <a:p>
            <a:r>
              <a:rPr lang="tr-TR" dirty="0" err="1"/>
              <a:t>responseText</a:t>
            </a:r>
            <a:r>
              <a:rPr lang="tr-TR" dirty="0"/>
              <a:t> -&gt; </a:t>
            </a:r>
            <a:r>
              <a:rPr lang="tr-TR" dirty="0" err="1"/>
              <a:t>Text</a:t>
            </a:r>
            <a:r>
              <a:rPr lang="tr-TR" dirty="0"/>
              <a:t> formatında yanıt getirir.</a:t>
            </a:r>
          </a:p>
          <a:p>
            <a:r>
              <a:rPr lang="tr-TR" dirty="0" err="1"/>
              <a:t>responseXML</a:t>
            </a:r>
            <a:r>
              <a:rPr lang="tr-TR" dirty="0"/>
              <a:t> -&gt; </a:t>
            </a:r>
            <a:r>
              <a:rPr lang="tr-TR" dirty="0" err="1"/>
              <a:t>Xml</a:t>
            </a:r>
            <a:r>
              <a:rPr lang="tr-TR" dirty="0"/>
              <a:t> formatında yanıt getirir.</a:t>
            </a:r>
          </a:p>
          <a:p>
            <a:endParaRPr lang="tr-TR" dirty="0"/>
          </a:p>
        </p:txBody>
      </p:sp>
      <p:sp>
        <p:nvSpPr>
          <p:cNvPr id="4" name="Başlık 1">
            <a:extLst>
              <a:ext uri="{FF2B5EF4-FFF2-40B4-BE49-F238E27FC236}">
                <a16:creationId xmlns:a16="http://schemas.microsoft.com/office/drawing/2014/main" id="{ECECDACA-EABC-4628-8D70-E1D22B786F2D}"/>
              </a:ext>
            </a:extLst>
          </p:cNvPr>
          <p:cNvSpPr>
            <a:spLocks noGrp="1"/>
          </p:cNvSpPr>
          <p:nvPr>
            <p:ph type="title"/>
          </p:nvPr>
        </p:nvSpPr>
        <p:spPr>
          <a:xfrm>
            <a:off x="3851365" y="-30407"/>
            <a:ext cx="5157651" cy="1148225"/>
          </a:xfrm>
        </p:spPr>
        <p:txBody>
          <a:bodyPr/>
          <a:lstStyle/>
          <a:p>
            <a:r>
              <a:rPr lang="tr-TR" b="1" dirty="0" smtClean="0">
                <a:solidFill>
                  <a:srgbClr val="FFFF00"/>
                </a:solidFill>
                <a:highlight>
                  <a:srgbClr val="000000"/>
                </a:highlight>
              </a:rPr>
              <a:t>AJAX  SYNTAX YAPISI:</a:t>
            </a:r>
            <a:endParaRPr lang="tr-TR" b="1" dirty="0">
              <a:solidFill>
                <a:srgbClr val="FFFF00"/>
              </a:solidFill>
              <a:highlight>
                <a:srgbClr val="000000"/>
              </a:highlight>
            </a:endParaRPr>
          </a:p>
        </p:txBody>
      </p:sp>
    </p:spTree>
    <p:extLst>
      <p:ext uri="{BB962C8B-B14F-4D97-AF65-F5344CB8AC3E}">
        <p14:creationId xmlns:p14="http://schemas.microsoft.com/office/powerpoint/2010/main" val="3264375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02F3C71-C981-4614-98EA-D6C494F8091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1213771-75F4-4AF1-9EC4-2E98418C8AC8}"/>
              </a:ext>
            </a:extLst>
          </p:cNvPr>
          <p:cNvSpPr>
            <a:spLocks noGrp="1"/>
          </p:cNvSpPr>
          <p:nvPr>
            <p:ph type="title"/>
          </p:nvPr>
        </p:nvSpPr>
        <p:spPr>
          <a:xfrm>
            <a:off x="821516" y="640263"/>
            <a:ext cx="6204984" cy="1344975"/>
          </a:xfrm>
        </p:spPr>
        <p:txBody>
          <a:bodyPr vert="horz" lIns="91440" tIns="45720" rIns="91440" bIns="45720" rtlCol="0" anchor="ctr">
            <a:normAutofit/>
          </a:bodyPr>
          <a:lstStyle/>
          <a:p>
            <a:r>
              <a:rPr lang="en-US" sz="4000" b="1" u="sng" dirty="0"/>
              <a:t>SONUÇ:</a:t>
            </a:r>
          </a:p>
        </p:txBody>
      </p:sp>
      <p:sp>
        <p:nvSpPr>
          <p:cNvPr id="6" name="Metin kutusu 5">
            <a:extLst>
              <a:ext uri="{FF2B5EF4-FFF2-40B4-BE49-F238E27FC236}">
                <a16:creationId xmlns:a16="http://schemas.microsoft.com/office/drawing/2014/main" id="{B2C44571-DFA7-4C40-B491-FECEB4D3B9F1}"/>
              </a:ext>
            </a:extLst>
          </p:cNvPr>
          <p:cNvSpPr txBox="1"/>
          <p:nvPr/>
        </p:nvSpPr>
        <p:spPr>
          <a:xfrm>
            <a:off x="821515" y="2121762"/>
            <a:ext cx="6204984" cy="3626917"/>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Tanımı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bir</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kenara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bırakırsak</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AJAX’ı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kullanmanın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en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iyi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kısmı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kullanıcı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deneyimini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kolaylaştırmasıdır</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Ziyaretçileriniz</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içeriğinize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erişmek</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için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uzun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süreler</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beklemek</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zorunda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kalmazlar</a:t>
            </a:r>
            <a:r>
              <a:rPr lang="en-US" sz="2400" dirty="0">
                <a:latin typeface="Times New Roman" panose="02020603050405020304" pitchFamily="18" charset="0"/>
                <a:cs typeface="Times New Roman" panose="02020603050405020304" pitchFamily="18" charset="0"/>
              </a:rPr>
              <a:t>. </a:t>
            </a:r>
            <a:r>
              <a:rPr lang="tr-TR" sz="2400" dirty="0" err="1" smtClean="0">
                <a:latin typeface="Times New Roman" panose="02020603050405020304" pitchFamily="18" charset="0"/>
                <a:cs typeface="Times New Roman" panose="02020603050405020304" pitchFamily="18" charset="0"/>
              </a:rPr>
              <a:t>Ajax</a:t>
            </a:r>
            <a:r>
              <a:rPr lang="tr-TR" sz="2400" dirty="0" smtClean="0">
                <a:latin typeface="Times New Roman" panose="02020603050405020304" pitchFamily="18" charset="0"/>
                <a:cs typeface="Times New Roman" panose="02020603050405020304" pitchFamily="18" charset="0"/>
              </a:rPr>
              <a:t>, sitelerin görsel ve </a:t>
            </a:r>
            <a:r>
              <a:rPr lang="tr-TR" sz="2400" dirty="0" err="1" smtClean="0">
                <a:latin typeface="Times New Roman" panose="02020603050405020304" pitchFamily="18" charset="0"/>
                <a:cs typeface="Times New Roman" panose="02020603050405020304" pitchFamily="18" charset="0"/>
              </a:rPr>
              <a:t>backend</a:t>
            </a:r>
            <a:r>
              <a:rPr lang="tr-TR" sz="2400" dirty="0" smtClean="0">
                <a:latin typeface="Times New Roman" panose="02020603050405020304" pitchFamily="18" charset="0"/>
                <a:cs typeface="Times New Roman" panose="02020603050405020304" pitchFamily="18" charset="0"/>
              </a:rPr>
              <a:t> tarafında çok güzel işler çıkartıyor.</a:t>
            </a:r>
          </a:p>
          <a:p>
            <a:pPr indent="-228600">
              <a:lnSpc>
                <a:spcPct val="90000"/>
              </a:lnSpc>
              <a:spcAft>
                <a:spcPts val="600"/>
              </a:spcAft>
              <a:buFont typeface="Arial" panose="020B0604020202020204" pitchFamily="34" charset="0"/>
              <a:buChar char="•"/>
            </a:pPr>
            <a:endParaRPr lang="tr-TR" sz="2400" dirty="0">
              <a:latin typeface="Times New Roman" panose="02020603050405020304" pitchFamily="18" charset="0"/>
              <a:cs typeface="Times New Roman" panose="02020603050405020304" pitchFamily="18" charset="0"/>
            </a:endParaRPr>
          </a:p>
          <a:p>
            <a:pPr>
              <a:lnSpc>
                <a:spcPct val="90000"/>
              </a:lnSpc>
              <a:spcAft>
                <a:spcPts val="600"/>
              </a:spcAft>
            </a:pPr>
            <a:r>
              <a:rPr lang="tr-TR" sz="2400" dirty="0" smtClean="0">
                <a:latin typeface="Times New Roman" panose="02020603050405020304" pitchFamily="18" charset="0"/>
                <a:cs typeface="Times New Roman" panose="02020603050405020304" pitchFamily="18" charset="0"/>
              </a:rPr>
              <a:t>Eğer sitenizi  kullanıcı dostu yapmak istiyorsanız, </a:t>
            </a:r>
            <a:r>
              <a:rPr lang="tr-TR" sz="2400" dirty="0" err="1" smtClean="0">
                <a:latin typeface="Times New Roman" panose="02020603050405020304" pitchFamily="18" charset="0"/>
                <a:cs typeface="Times New Roman" panose="02020603050405020304" pitchFamily="18" charset="0"/>
              </a:rPr>
              <a:t>ajax</a:t>
            </a:r>
            <a:r>
              <a:rPr lang="tr-TR" sz="2400" dirty="0" smtClean="0">
                <a:latin typeface="Times New Roman" panose="02020603050405020304" pitchFamily="18" charset="0"/>
                <a:cs typeface="Times New Roman" panose="02020603050405020304" pitchFamily="18" charset="0"/>
              </a:rPr>
              <a:t> tam size göre…</a:t>
            </a:r>
            <a:endParaRPr lang="en-US" sz="2400" dirty="0">
              <a:latin typeface="Times New Roman" panose="02020603050405020304" pitchFamily="18" charset="0"/>
              <a:cs typeface="Times New Roman" panose="02020603050405020304" pitchFamily="18" charset="0"/>
            </a:endParaRPr>
          </a:p>
        </p:txBody>
      </p:sp>
      <p:pic>
        <p:nvPicPr>
          <p:cNvPr id="5" name="Resim Yer Tutucusu 5">
            <a:extLst>
              <a:ext uri="{FF2B5EF4-FFF2-40B4-BE49-F238E27FC236}">
                <a16:creationId xmlns:a16="http://schemas.microsoft.com/office/drawing/2014/main" id="{6CCA625C-E4C9-4A10-8519-F0ABE0BC978C}"/>
              </a:ext>
            </a:extLst>
          </p:cNvPr>
          <p:cNvPicPr>
            <a:picLocks noChangeAspect="1"/>
          </p:cNvPicPr>
          <p:nvPr/>
        </p:nvPicPr>
        <p:blipFill>
          <a:blip r:embed="rId2">
            <a:extLst>
              <a:ext uri="{28A0092B-C50C-407E-A947-70E740481C1C}">
                <a14:useLocalDpi xmlns:a14="http://schemas.microsoft.com/office/drawing/2010/main" val="0"/>
              </a:ext>
            </a:extLst>
          </a:blip>
          <a:srcRect l="3114" r="3114"/>
          <a:stretch>
            <a:fillRect/>
          </a:stretch>
        </p:blipFill>
        <p:spPr>
          <a:xfrm>
            <a:off x="7812708" y="1312750"/>
            <a:ext cx="4042409" cy="2068794"/>
          </a:xfrm>
          <a:prstGeom prst="rect">
            <a:avLst/>
          </a:prstGeom>
        </p:spPr>
      </p:pic>
      <p:pic>
        <p:nvPicPr>
          <p:cNvPr id="4" name="Resim Yer Tutucusu 19" descr="Soyut arka plan">
            <a:extLst>
              <a:ext uri="{FF2B5EF4-FFF2-40B4-BE49-F238E27FC236}">
                <a16:creationId xmlns:a16="http://schemas.microsoft.com/office/drawing/2014/main" id="{408D7B9F-5297-4196-9677-0A1811018C2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0800000">
            <a:off x="7829551" y="3285434"/>
            <a:ext cx="4042410" cy="2475976"/>
          </a:xfrm>
          <a:prstGeom prst="rect">
            <a:avLst/>
          </a:prstGeom>
          <a:solidFill>
            <a:srgbClr val="FFFFFF">
              <a:shade val="85000"/>
            </a:srgbClr>
          </a:solidFill>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686845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D84FC7-0A17-4D8B-B062-C5E7FB705D5A}"/>
              </a:ext>
            </a:extLst>
          </p:cNvPr>
          <p:cNvSpPr>
            <a:spLocks noGrp="1"/>
          </p:cNvSpPr>
          <p:nvPr>
            <p:ph type="title"/>
          </p:nvPr>
        </p:nvSpPr>
        <p:spPr>
          <a:xfrm>
            <a:off x="6653600" y="1396289"/>
            <a:ext cx="5006336" cy="1325563"/>
          </a:xfrm>
        </p:spPr>
        <p:txBody>
          <a:bodyPr>
            <a:normAutofit/>
          </a:bodyPr>
          <a:lstStyle/>
          <a:p>
            <a:pPr algn="ctr"/>
            <a:r>
              <a:rPr lang="tr-TR" sz="5400" b="1" dirty="0"/>
              <a:t>SON</a:t>
            </a:r>
          </a:p>
        </p:txBody>
      </p:sp>
      <p:sp>
        <p:nvSpPr>
          <p:cNvPr id="27" name="Freeform: Shape 26">
            <a:extLst>
              <a:ext uri="{FF2B5EF4-FFF2-40B4-BE49-F238E27FC236}">
                <a16:creationId xmlns:a16="http://schemas.microsoft.com/office/drawing/2014/main" id="{4F74D28C-3268-4E35-8EE1-D92CB4A85A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58D44E42-C462-4105-BC86-FE75B4E3C4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Resim Yer Tutucusu 10">
            <a:extLst>
              <a:ext uri="{FF2B5EF4-FFF2-40B4-BE49-F238E27FC236}">
                <a16:creationId xmlns:a16="http://schemas.microsoft.com/office/drawing/2014/main" id="{B4C404FE-89D6-4E35-9C0E-5EA1402A0276}"/>
              </a:ext>
            </a:extLst>
          </p:cNvPr>
          <p:cNvPicPr>
            <a:picLocks noChangeAspect="1"/>
          </p:cNvPicPr>
          <p:nvPr/>
        </p:nvPicPr>
        <p:blipFill rotWithShape="1">
          <a:blip r:embed="rId2">
            <a:extLst>
              <a:ext uri="{28A0092B-C50C-407E-A947-70E740481C1C}">
                <a14:useLocalDpi xmlns:a14="http://schemas.microsoft.com/office/drawing/2010/main" val="0"/>
              </a:ext>
            </a:extLst>
          </a:blip>
          <a:srcRect l="27558" r="26591" b="1"/>
          <a:stretch/>
        </p:blipFill>
        <p:spPr>
          <a:xfrm>
            <a:off x="364241" y="547733"/>
            <a:ext cx="4105275" cy="4296742"/>
          </a:xfrm>
          <a:prstGeom prst="rect">
            <a:avLst/>
          </a:prstGeom>
        </p:spPr>
      </p:pic>
      <p:sp>
        <p:nvSpPr>
          <p:cNvPr id="8" name="Content Placeholder 7">
            <a:extLst>
              <a:ext uri="{FF2B5EF4-FFF2-40B4-BE49-F238E27FC236}">
                <a16:creationId xmlns:a16="http://schemas.microsoft.com/office/drawing/2014/main" id="{56EA5F8D-E50B-4A0F-9455-CFDA48032BB0}"/>
              </a:ext>
            </a:extLst>
          </p:cNvPr>
          <p:cNvSpPr>
            <a:spLocks noGrp="1"/>
          </p:cNvSpPr>
          <p:nvPr>
            <p:ph idx="1"/>
          </p:nvPr>
        </p:nvSpPr>
        <p:spPr>
          <a:xfrm>
            <a:off x="5875526" y="2894284"/>
            <a:ext cx="6172782" cy="3181684"/>
          </a:xfrm>
        </p:spPr>
        <p:txBody>
          <a:bodyPr anchor="t">
            <a:noAutofit/>
          </a:bodyPr>
          <a:lstStyle/>
          <a:p>
            <a:r>
              <a:rPr lang="tr-TR" b="1" dirty="0">
                <a:highlight>
                  <a:srgbClr val="800000"/>
                </a:highlight>
              </a:rPr>
              <a:t>TASARIM,SUNUM: </a:t>
            </a:r>
            <a:r>
              <a:rPr lang="tr-TR" dirty="0"/>
              <a:t>SÜLEYMAN BAYAZİT</a:t>
            </a:r>
          </a:p>
          <a:p>
            <a:endParaRPr lang="tr-TR" dirty="0"/>
          </a:p>
          <a:p>
            <a:r>
              <a:rPr lang="tr-TR" b="1" dirty="0">
                <a:highlight>
                  <a:srgbClr val="800000"/>
                </a:highlight>
              </a:rPr>
              <a:t>ARAŞTIRMA,SUNUM: </a:t>
            </a:r>
            <a:r>
              <a:rPr lang="tr-TR" dirty="0"/>
              <a:t>AHMET YILDIZ</a:t>
            </a:r>
          </a:p>
          <a:p>
            <a:endParaRPr lang="tr-TR" dirty="0"/>
          </a:p>
          <a:p>
            <a:r>
              <a:rPr lang="tr-TR" b="1" dirty="0">
                <a:highlight>
                  <a:srgbClr val="800000"/>
                </a:highlight>
              </a:rPr>
              <a:t>KİTAPÇIK:  </a:t>
            </a:r>
            <a:r>
              <a:rPr lang="tr-TR" dirty="0"/>
              <a:t>KÜRŞAT MODUK</a:t>
            </a:r>
            <a:endParaRPr lang="en-US" dirty="0"/>
          </a:p>
        </p:txBody>
      </p:sp>
    </p:spTree>
    <p:extLst>
      <p:ext uri="{BB962C8B-B14F-4D97-AF65-F5344CB8AC3E}">
        <p14:creationId xmlns:p14="http://schemas.microsoft.com/office/powerpoint/2010/main" val="261010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4" name="Freeform: Shape 43">
            <a:extLst>
              <a:ext uri="{FF2B5EF4-FFF2-40B4-BE49-F238E27FC236}">
                <a16:creationId xmlns:a16="http://schemas.microsoft.com/office/drawing/2014/main" id="{4F74D28C-3268-4E35-8EE1-D92CB4A85A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Freeform: Shape 45">
            <a:extLst>
              <a:ext uri="{FF2B5EF4-FFF2-40B4-BE49-F238E27FC236}">
                <a16:creationId xmlns:a16="http://schemas.microsoft.com/office/drawing/2014/main" id="{58D44E42-C462-4105-BC86-FE75B4E3C4A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Resim Yer Tutucusu 4">
            <a:extLst>
              <a:ext uri="{FF2B5EF4-FFF2-40B4-BE49-F238E27FC236}">
                <a16:creationId xmlns:a16="http://schemas.microsoft.com/office/drawing/2014/main" id="{4DE38AF3-3D80-4977-9FDD-51079662E7BD}"/>
              </a:ext>
            </a:extLst>
          </p:cNvPr>
          <p:cNvPicPr>
            <a:picLocks noChangeAspect="1"/>
          </p:cNvPicPr>
          <p:nvPr/>
        </p:nvPicPr>
        <p:blipFill rotWithShape="1">
          <a:blip r:embed="rId2">
            <a:extLst>
              <a:ext uri="{28A0092B-C50C-407E-A947-70E740481C1C}">
                <a14:useLocalDpi xmlns:a14="http://schemas.microsoft.com/office/drawing/2010/main" val="0"/>
              </a:ext>
            </a:extLst>
          </a:blip>
          <a:srcRect t="559" r="-1" b="558"/>
          <a:stretch/>
        </p:blipFill>
        <p:spPr>
          <a:xfrm>
            <a:off x="364241" y="1722057"/>
            <a:ext cx="4105275" cy="1948094"/>
          </a:xfrm>
          <a:prstGeom prst="rect">
            <a:avLst/>
          </a:prstGeom>
        </p:spPr>
      </p:pic>
      <p:sp>
        <p:nvSpPr>
          <p:cNvPr id="8" name="Content Placeholder 7">
            <a:extLst>
              <a:ext uri="{FF2B5EF4-FFF2-40B4-BE49-F238E27FC236}">
                <a16:creationId xmlns:a16="http://schemas.microsoft.com/office/drawing/2014/main" id="{C6C34CB4-C621-42AE-AEC4-45A9F0339D40}"/>
              </a:ext>
            </a:extLst>
          </p:cNvPr>
          <p:cNvSpPr>
            <a:spLocks noGrp="1"/>
          </p:cNvSpPr>
          <p:nvPr>
            <p:ph idx="1"/>
          </p:nvPr>
        </p:nvSpPr>
        <p:spPr>
          <a:xfrm>
            <a:off x="6658044" y="520505"/>
            <a:ext cx="5006336" cy="5533161"/>
          </a:xfrm>
        </p:spPr>
        <p:txBody>
          <a:bodyPr anchor="t">
            <a:normAutofit fontScale="70000" lnSpcReduction="20000"/>
          </a:bodyPr>
          <a:lstStyle/>
          <a:p>
            <a:pPr marL="0" indent="0" algn="ctr">
              <a:buNone/>
            </a:pPr>
            <a:r>
              <a:rPr lang="tr-TR" sz="4800" b="1" u="sng" dirty="0">
                <a:latin typeface="Raleway Light" panose="020B0403030101060003" pitchFamily="34" charset="-94"/>
              </a:rPr>
              <a:t> Konu Başlıkları</a:t>
            </a:r>
          </a:p>
          <a:p>
            <a:pPr marL="0" indent="0">
              <a:buNone/>
            </a:pPr>
            <a:endParaRPr lang="tr-TR" sz="4800" b="1" u="sng" dirty="0">
              <a:latin typeface="Raleway Light" panose="020B0403030101060003" pitchFamily="34" charset="-94"/>
            </a:endParaRPr>
          </a:p>
          <a:p>
            <a:pPr algn="ctr"/>
            <a:r>
              <a:rPr lang="tr-TR" sz="4800" dirty="0"/>
              <a:t>Ajax Nedir?</a:t>
            </a:r>
          </a:p>
          <a:p>
            <a:pPr algn="ctr"/>
            <a:r>
              <a:rPr lang="tr-TR" sz="4800" dirty="0"/>
              <a:t>Ajax Doğdu</a:t>
            </a:r>
          </a:p>
          <a:p>
            <a:pPr algn="ctr"/>
            <a:r>
              <a:rPr lang="tr-TR" sz="4800" dirty="0"/>
              <a:t>Çalışma Mantığı</a:t>
            </a:r>
          </a:p>
          <a:p>
            <a:pPr algn="ctr"/>
            <a:r>
              <a:rPr lang="tr-TR" sz="4800" dirty="0"/>
              <a:t>Avantajları</a:t>
            </a:r>
          </a:p>
          <a:p>
            <a:pPr algn="ctr"/>
            <a:r>
              <a:rPr lang="tr-TR" sz="4800" dirty="0"/>
              <a:t>Dezavantajları</a:t>
            </a:r>
          </a:p>
          <a:p>
            <a:pPr algn="ctr"/>
            <a:r>
              <a:rPr lang="tr-TR" sz="4800" dirty="0"/>
              <a:t>Destekleyen Browserlar</a:t>
            </a:r>
          </a:p>
          <a:p>
            <a:pPr algn="ctr"/>
            <a:r>
              <a:rPr lang="tr-TR" sz="4800" dirty="0"/>
              <a:t>Kimler Kullanıyor</a:t>
            </a:r>
          </a:p>
          <a:p>
            <a:pPr algn="ctr"/>
            <a:r>
              <a:rPr lang="tr-TR" sz="4800" dirty="0"/>
              <a:t>Örnek Kodlar</a:t>
            </a:r>
          </a:p>
          <a:p>
            <a:pPr algn="ctr"/>
            <a:r>
              <a:rPr lang="tr-TR" sz="4800" dirty="0">
                <a:solidFill>
                  <a:srgbClr val="B53164"/>
                </a:solidFill>
              </a:rPr>
              <a:t>Kaynakça</a:t>
            </a:r>
            <a:endParaRPr lang="tr-TR" sz="4800" b="1" u="sng" dirty="0">
              <a:latin typeface="Raleway Light" panose="020B0403030101060003" pitchFamily="34" charset="-94"/>
            </a:endParaRPr>
          </a:p>
        </p:txBody>
      </p:sp>
    </p:spTree>
    <p:extLst>
      <p:ext uri="{BB962C8B-B14F-4D97-AF65-F5344CB8AC3E}">
        <p14:creationId xmlns:p14="http://schemas.microsoft.com/office/powerpoint/2010/main" val="2504990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676400" y="1958793"/>
            <a:ext cx="8943703" cy="1325563"/>
          </a:xfrm>
        </p:spPr>
        <p:txBody>
          <a:bodyPr>
            <a:normAutofit/>
          </a:bodyPr>
          <a:lstStyle/>
          <a:p>
            <a:r>
              <a:rPr lang="tr-TR" sz="7200" dirty="0">
                <a:solidFill>
                  <a:srgbClr val="FF0000"/>
                </a:solidFill>
                <a:latin typeface="Raleway" panose="020B0503030101060003" pitchFamily="34" charset="-94"/>
              </a:rPr>
              <a:t>a</a:t>
            </a:r>
            <a:r>
              <a:rPr lang="tr-TR" sz="7200" dirty="0" smtClean="0">
                <a:solidFill>
                  <a:srgbClr val="FF0000"/>
                </a:solidFill>
                <a:latin typeface="Raleway" panose="020B0503030101060003" pitchFamily="34" charset="-94"/>
              </a:rPr>
              <a:t>jaxsunu.unaux.com</a:t>
            </a:r>
            <a:endParaRPr lang="tr-TR" sz="7200" dirty="0">
              <a:solidFill>
                <a:srgbClr val="FF0000"/>
              </a:solidFill>
              <a:latin typeface="Raleway" panose="020B0503030101060003" pitchFamily="34" charset="-94"/>
            </a:endParaRPr>
          </a:p>
        </p:txBody>
      </p:sp>
      <p:sp>
        <p:nvSpPr>
          <p:cNvPr id="4" name="Unvan 1"/>
          <p:cNvSpPr txBox="1">
            <a:spLocks/>
          </p:cNvSpPr>
          <p:nvPr/>
        </p:nvSpPr>
        <p:spPr>
          <a:xfrm>
            <a:off x="2930434" y="2840219"/>
            <a:ext cx="643563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sz="3200" dirty="0" smtClean="0">
                <a:solidFill>
                  <a:srgbClr val="FF0000"/>
                </a:solidFill>
                <a:latin typeface="Raleway" panose="020B0503030101060003" pitchFamily="34" charset="-94"/>
              </a:rPr>
              <a:t>Lütfen Yazan Site Adresine Girin..</a:t>
            </a:r>
            <a:endParaRPr lang="tr-TR" sz="3200" dirty="0">
              <a:solidFill>
                <a:srgbClr val="FF0000"/>
              </a:solidFill>
              <a:latin typeface="Raleway" panose="020B0503030101060003" pitchFamily="34" charset="-94"/>
            </a:endParaRPr>
          </a:p>
        </p:txBody>
      </p:sp>
    </p:spTree>
    <p:extLst>
      <p:ext uri="{BB962C8B-B14F-4D97-AF65-F5344CB8AC3E}">
        <p14:creationId xmlns:p14="http://schemas.microsoft.com/office/powerpoint/2010/main" val="3993297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Resim Yer Tutucusu 10" descr="mavi, tablo, ışık, oturma içeren bir resim&#10;&#10;Açıklama otomatik olarak oluşturuldu">
            <a:extLst>
              <a:ext uri="{FF2B5EF4-FFF2-40B4-BE49-F238E27FC236}">
                <a16:creationId xmlns:a16="http://schemas.microsoft.com/office/drawing/2014/main" id="{37259C5D-8BE7-490B-81F1-125D2AA15BF4}"/>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r="44292" b="2"/>
          <a:stretch/>
        </p:blipFill>
        <p:spPr>
          <a:xfrm>
            <a:off x="5797543" y="10"/>
            <a:ext cx="6394152" cy="6857990"/>
          </a:xfrm>
          <a:prstGeom prst="rect">
            <a:avLst/>
          </a:prstGeom>
          <a:scene3d>
            <a:camera prst="perspectiveRelaxed">
              <a:rot lat="19800000" lon="1200000" rev="20820000"/>
            </a:camera>
            <a:lightRig rig="threePt" dir="t"/>
          </a:scene3d>
          <a:sp3d contourW="6350" prstMaterial="matte">
            <a:bevelT w="101600" h="101600"/>
            <a:contourClr>
              <a:srgbClr val="969696"/>
            </a:contourClr>
          </a:sp3d>
        </p:spPr>
      </p:pic>
      <p:pic>
        <p:nvPicPr>
          <p:cNvPr id="18" name="Picture 17">
            <a:extLst>
              <a:ext uri="{FF2B5EF4-FFF2-40B4-BE49-F238E27FC236}">
                <a16:creationId xmlns:a16="http://schemas.microsoft.com/office/drawing/2014/main" id="{54DDEBDD-D8BD-41A6-8A0D-B00E3768B0F9}"/>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Başlık 1">
            <a:extLst>
              <a:ext uri="{FF2B5EF4-FFF2-40B4-BE49-F238E27FC236}">
                <a16:creationId xmlns:a16="http://schemas.microsoft.com/office/drawing/2014/main" id="{D0F021B3-E10F-4CD4-885A-1B761DC1B12F}"/>
              </a:ext>
            </a:extLst>
          </p:cNvPr>
          <p:cNvSpPr>
            <a:spLocks noGrp="1"/>
          </p:cNvSpPr>
          <p:nvPr>
            <p:ph type="title"/>
          </p:nvPr>
        </p:nvSpPr>
        <p:spPr>
          <a:xfrm>
            <a:off x="804998" y="798445"/>
            <a:ext cx="4803636" cy="1311664"/>
          </a:xfrm>
        </p:spPr>
        <p:txBody>
          <a:bodyPr>
            <a:normAutofit/>
          </a:bodyPr>
          <a:lstStyle/>
          <a:p>
            <a:r>
              <a:rPr lang="tr-TR" b="1" u="sng" dirty="0">
                <a:solidFill>
                  <a:srgbClr val="000000"/>
                </a:solidFill>
              </a:rPr>
              <a:t>KAYNAKÇA</a:t>
            </a:r>
          </a:p>
        </p:txBody>
      </p:sp>
      <p:sp>
        <p:nvSpPr>
          <p:cNvPr id="3" name="İçerik Yer Tutucusu 2">
            <a:extLst>
              <a:ext uri="{FF2B5EF4-FFF2-40B4-BE49-F238E27FC236}">
                <a16:creationId xmlns:a16="http://schemas.microsoft.com/office/drawing/2014/main" id="{270EAE5D-841B-4F8B-BE42-8A1D4C1AEEC7}"/>
              </a:ext>
            </a:extLst>
          </p:cNvPr>
          <p:cNvSpPr>
            <a:spLocks noGrp="1"/>
          </p:cNvSpPr>
          <p:nvPr>
            <p:ph idx="1"/>
          </p:nvPr>
        </p:nvSpPr>
        <p:spPr>
          <a:xfrm>
            <a:off x="804997" y="2272143"/>
            <a:ext cx="4706803" cy="3788830"/>
          </a:xfrm>
        </p:spPr>
        <p:txBody>
          <a:bodyPr anchor="ctr">
            <a:normAutofit lnSpcReduction="10000"/>
          </a:bodyPr>
          <a:lstStyle/>
          <a:p>
            <a:r>
              <a:rPr lang="tr-TR" sz="2000" b="1" dirty="0"/>
              <a:t>Web Uygulamalarında Yeni Bir Yaklaşım AJAX   (Makale)</a:t>
            </a:r>
          </a:p>
          <a:p>
            <a:pPr marL="0" indent="0">
              <a:buNone/>
            </a:pPr>
            <a:endParaRPr lang="tr-TR" sz="2000" b="1" dirty="0">
              <a:solidFill>
                <a:srgbClr val="000000"/>
              </a:solidFill>
            </a:endParaRPr>
          </a:p>
          <a:p>
            <a:r>
              <a:rPr lang="tr-TR" sz="2000" b="1" dirty="0">
                <a:solidFill>
                  <a:srgbClr val="000000"/>
                </a:solidFill>
              </a:rPr>
              <a:t>PROFESSİONAL AJAX  (KİTAP)</a:t>
            </a:r>
          </a:p>
          <a:p>
            <a:endParaRPr lang="tr-TR" sz="2000" b="1" dirty="0">
              <a:solidFill>
                <a:srgbClr val="000000"/>
              </a:solidFill>
            </a:endParaRPr>
          </a:p>
          <a:p>
            <a:r>
              <a:rPr lang="tr-TR" sz="2000" b="1" dirty="0">
                <a:solidFill>
                  <a:srgbClr val="000000"/>
                </a:solidFill>
              </a:rPr>
              <a:t>WİKİPEDİA</a:t>
            </a:r>
          </a:p>
          <a:p>
            <a:pPr marL="0" indent="0">
              <a:buNone/>
            </a:pPr>
            <a:endParaRPr lang="tr-TR" sz="2000" b="1" dirty="0">
              <a:solidFill>
                <a:srgbClr val="000000"/>
              </a:solidFill>
            </a:endParaRPr>
          </a:p>
          <a:p>
            <a:r>
              <a:rPr lang="tr-TR" sz="2000" b="1" dirty="0">
                <a:solidFill>
                  <a:srgbClr val="000000"/>
                </a:solidFill>
              </a:rPr>
              <a:t>HOSTİNGER.WEB.TR</a:t>
            </a:r>
          </a:p>
          <a:p>
            <a:endParaRPr lang="tr-TR" sz="2000" b="1" dirty="0">
              <a:solidFill>
                <a:srgbClr val="000000"/>
              </a:solidFill>
            </a:endParaRPr>
          </a:p>
          <a:p>
            <a:r>
              <a:rPr lang="tr-TR" sz="2000" b="1" dirty="0">
                <a:solidFill>
                  <a:srgbClr val="000000"/>
                </a:solidFill>
              </a:rPr>
              <a:t>YAZİLİMMUTFAGI.COM</a:t>
            </a:r>
          </a:p>
        </p:txBody>
      </p:sp>
    </p:spTree>
    <p:extLst>
      <p:ext uri="{BB962C8B-B14F-4D97-AF65-F5344CB8AC3E}">
        <p14:creationId xmlns:p14="http://schemas.microsoft.com/office/powerpoint/2010/main" val="2995161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CE53D93B-8218-44B7-BAAA-BCEA3942FC9E}"/>
              </a:ext>
            </a:extLst>
          </p:cNvPr>
          <p:cNvSpPr>
            <a:spLocks noGrp="1"/>
          </p:cNvSpPr>
          <p:nvPr>
            <p:ph type="title"/>
          </p:nvPr>
        </p:nvSpPr>
        <p:spPr>
          <a:xfrm>
            <a:off x="1179226" y="826680"/>
            <a:ext cx="9833548" cy="1325563"/>
          </a:xfrm>
        </p:spPr>
        <p:txBody>
          <a:bodyPr>
            <a:normAutofit/>
          </a:bodyPr>
          <a:lstStyle/>
          <a:p>
            <a:pPr algn="ctr"/>
            <a:r>
              <a:rPr lang="tr-TR" sz="5400" b="1" dirty="0">
                <a:solidFill>
                  <a:schemeClr val="bg1"/>
                </a:solidFill>
                <a:latin typeface="Akrobat" panose="00000600000000000000" pitchFamily="50" charset="-94"/>
              </a:rPr>
              <a:t>Ajax Nedir?</a:t>
            </a:r>
            <a:endParaRPr lang="tr-TR" sz="5400" b="1" dirty="0">
              <a:solidFill>
                <a:schemeClr val="bg1"/>
              </a:solidFill>
            </a:endParaRPr>
          </a:p>
        </p:txBody>
      </p:sp>
      <p:sp>
        <p:nvSpPr>
          <p:cNvPr id="3" name="İçerik Yer Tutucusu 2">
            <a:extLst>
              <a:ext uri="{FF2B5EF4-FFF2-40B4-BE49-F238E27FC236}">
                <a16:creationId xmlns:a16="http://schemas.microsoft.com/office/drawing/2014/main" id="{1E23CF7D-D12E-415F-B073-CECA2A2E6785}"/>
              </a:ext>
            </a:extLst>
          </p:cNvPr>
          <p:cNvSpPr>
            <a:spLocks noGrp="1"/>
          </p:cNvSpPr>
          <p:nvPr>
            <p:ph idx="1"/>
          </p:nvPr>
        </p:nvSpPr>
        <p:spPr>
          <a:xfrm>
            <a:off x="1179226" y="3092970"/>
            <a:ext cx="9833548" cy="2693976"/>
          </a:xfrm>
        </p:spPr>
        <p:txBody>
          <a:bodyPr>
            <a:normAutofit/>
          </a:bodyPr>
          <a:lstStyle/>
          <a:p>
            <a:r>
              <a:rPr lang="tr-TR" sz="2200" dirty="0">
                <a:latin typeface="Times New Roman" panose="02020603050405020304" pitchFamily="18" charset="0"/>
                <a:ea typeface="Yu Gothic UI Semilight" panose="020B0400000000000000" pitchFamily="34" charset="-128"/>
                <a:cs typeface="Times New Roman" panose="02020603050405020304" pitchFamily="18" charset="0"/>
              </a:rPr>
              <a:t>AJAX, İnternet sayfalarında JavaScript ve XMLHttpRequest kullanımı ile etkileşimli uygulamalar üreten tekniğin adıdır.</a:t>
            </a:r>
          </a:p>
          <a:p>
            <a:r>
              <a:rPr lang="tr-TR" sz="2200" dirty="0">
                <a:latin typeface="Times New Roman" panose="02020603050405020304" pitchFamily="18" charset="0"/>
                <a:cs typeface="Times New Roman" panose="02020603050405020304" pitchFamily="18" charset="0"/>
              </a:rPr>
              <a:t>En yaygın kullanım alanı, sayfayı yeniden yüklemeye gerek kalmaksızın, sayfada görünür değişiklikler yapmaktır. XMLHttpRequest kullanılarak birden fazla bağımsız işlem yapılabilir. Bazı bilişim uzmanları, AJAX4'ın HTML ve XML'den sonra en yenilikçi İnternet yazılımı olduğunu ve Web 2.0.'ı sonlandırıp, 3. evrenin kapısını açtığını öne sürmüşlerdir.</a:t>
            </a:r>
          </a:p>
          <a:p>
            <a:endParaRPr lang="tr-TR" sz="2000" dirty="0">
              <a:solidFill>
                <a:srgbClr val="000000"/>
              </a:solidFill>
            </a:endParaRPr>
          </a:p>
        </p:txBody>
      </p:sp>
    </p:spTree>
    <p:extLst>
      <p:ext uri="{BB962C8B-B14F-4D97-AF65-F5344CB8AC3E}">
        <p14:creationId xmlns:p14="http://schemas.microsoft.com/office/powerpoint/2010/main" val="1320541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FA67CD3-AB4E-4A7A-BEB8-53C445D8C44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7CF545F-9C2E-4446-97CD-AD92990C2B68}"/>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Freeform 62">
            <a:extLst>
              <a:ext uri="{FF2B5EF4-FFF2-40B4-BE49-F238E27FC236}">
                <a16:creationId xmlns:a16="http://schemas.microsoft.com/office/drawing/2014/main" id="{339C8D78-A644-462F-B674-F440635E535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Resim Yer Tutucusu 4">
            <a:extLst>
              <a:ext uri="{FF2B5EF4-FFF2-40B4-BE49-F238E27FC236}">
                <a16:creationId xmlns:a16="http://schemas.microsoft.com/office/drawing/2014/main" id="{AD874489-ACB7-4ACE-B970-C14BDAF8619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559" r="-1" b="558"/>
          <a:stretch/>
        </p:blipFill>
        <p:spPr>
          <a:xfrm>
            <a:off x="429349" y="2570267"/>
            <a:ext cx="3661831" cy="1737665"/>
          </a:xfrm>
          <a:prstGeom prst="rect">
            <a:avLst/>
          </a:prstGeom>
        </p:spPr>
      </p:pic>
      <p:sp>
        <p:nvSpPr>
          <p:cNvPr id="5" name="Metin kutusu 4">
            <a:extLst>
              <a:ext uri="{FF2B5EF4-FFF2-40B4-BE49-F238E27FC236}">
                <a16:creationId xmlns:a16="http://schemas.microsoft.com/office/drawing/2014/main" id="{AAF20D25-D75F-43DF-A7C7-61384C15A295}"/>
              </a:ext>
            </a:extLst>
          </p:cNvPr>
          <p:cNvSpPr txBox="1"/>
          <p:nvPr/>
        </p:nvSpPr>
        <p:spPr>
          <a:xfrm>
            <a:off x="6090574" y="1828800"/>
            <a:ext cx="4977578" cy="4232171"/>
          </a:xfrm>
          <a:prstGeom prst="rect">
            <a:avLst/>
          </a:prstGeom>
        </p:spPr>
        <p:txBody>
          <a:bodyPr vert="horz" lIns="91440" tIns="45720" rIns="91440" bIns="45720" rtlCol="0" anchor="ctr">
            <a:noAutofit/>
          </a:bodyPr>
          <a:lstStyle/>
          <a:p>
            <a:pPr>
              <a:lnSpc>
                <a:spcPct val="90000"/>
              </a:lnSpc>
              <a:spcAft>
                <a:spcPts val="600"/>
              </a:spcAft>
            </a:pPr>
            <a:r>
              <a:rPr lang="tr-TR" sz="2800" dirty="0">
                <a:solidFill>
                  <a:srgbClr val="000000"/>
                </a:solidFill>
                <a:latin typeface="Times New Roman" panose="02020603050405020304" pitchFamily="18" charset="0"/>
                <a:cs typeface="Times New Roman" panose="02020603050405020304" pitchFamily="18" charset="0"/>
              </a:rPr>
              <a:t>     </a:t>
            </a:r>
            <a:r>
              <a:rPr lang="tr-TR" sz="2800" b="1" dirty="0">
                <a:solidFill>
                  <a:srgbClr val="000000"/>
                </a:solidFill>
                <a:latin typeface="Times New Roman" panose="02020603050405020304" pitchFamily="18" charset="0"/>
                <a:cs typeface="Times New Roman" panose="02020603050405020304" pitchFamily="18" charset="0"/>
              </a:rPr>
              <a:t>Ajax:</a:t>
            </a:r>
            <a:endParaRPr lang="en-US" sz="2800" b="1" dirty="0">
              <a:solidFill>
                <a:srgbClr val="000000"/>
              </a:solidFill>
              <a:latin typeface="Times New Roman" panose="02020603050405020304" pitchFamily="18" charset="0"/>
              <a:cs typeface="Times New Roman" panose="02020603050405020304" pitchFamily="18" charset="0"/>
            </a:endParaRPr>
          </a:p>
          <a:p>
            <a:pPr>
              <a:lnSpc>
                <a:spcPct val="90000"/>
              </a:lnSpc>
              <a:spcAft>
                <a:spcPts val="600"/>
              </a:spcAft>
            </a:pPr>
            <a:r>
              <a:rPr lang="en-US" sz="2800" dirty="0">
                <a:solidFill>
                  <a:srgbClr val="000000"/>
                </a:solidFill>
                <a:latin typeface="Times New Roman" panose="02020603050405020304" pitchFamily="18" charset="0"/>
                <a:cs typeface="Times New Roman" panose="02020603050405020304" pitchFamily="18" charset="0"/>
              </a:rPr>
              <a:t>• </a:t>
            </a:r>
            <a:r>
              <a:rPr lang="tr-TR" sz="2800" dirty="0">
                <a:solidFill>
                  <a:srgbClr val="000000"/>
                </a:solidFill>
                <a:latin typeface="Times New Roman" panose="02020603050405020304" pitchFamily="18" charset="0"/>
                <a:cs typeface="Times New Roman" panose="02020603050405020304" pitchFamily="18" charset="0"/>
              </a:rPr>
              <a:t>B</a:t>
            </a:r>
            <a:r>
              <a:rPr lang="en-US" sz="2800" dirty="0" err="1">
                <a:solidFill>
                  <a:srgbClr val="000000"/>
                </a:solidFill>
                <a:latin typeface="Times New Roman" panose="02020603050405020304" pitchFamily="18" charset="0"/>
                <a:cs typeface="Times New Roman" panose="02020603050405020304" pitchFamily="18" charset="0"/>
              </a:rPr>
              <a:t>ir</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dil</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değildir</a:t>
            </a:r>
            <a:r>
              <a:rPr lang="en-US" sz="2800" dirty="0">
                <a:solidFill>
                  <a:srgbClr val="000000"/>
                </a:solidFill>
                <a:latin typeface="Times New Roman" panose="02020603050405020304" pitchFamily="18" charset="0"/>
                <a:cs typeface="Times New Roman" panose="02020603050405020304" pitchFamily="18" charset="0"/>
              </a:rPr>
              <a:t>. </a:t>
            </a:r>
          </a:p>
          <a:p>
            <a:pPr>
              <a:lnSpc>
                <a:spcPct val="90000"/>
              </a:lnSpc>
              <a:spcAft>
                <a:spcPts val="600"/>
              </a:spcAft>
            </a:pPr>
            <a:r>
              <a:rPr lang="en-US" sz="2800" dirty="0">
                <a:solidFill>
                  <a:srgbClr val="000000"/>
                </a:solidFill>
                <a:latin typeface="Times New Roman" panose="02020603050405020304" pitchFamily="18" charset="0"/>
                <a:cs typeface="Times New Roman" panose="02020603050405020304" pitchFamily="18" charset="0"/>
              </a:rPr>
              <a:t>• </a:t>
            </a:r>
            <a:r>
              <a:rPr lang="tr-TR" sz="2800" dirty="0">
                <a:solidFill>
                  <a:srgbClr val="000000"/>
                </a:solidFill>
                <a:latin typeface="Times New Roman" panose="02020603050405020304" pitchFamily="18" charset="0"/>
                <a:cs typeface="Times New Roman" panose="02020603050405020304" pitchFamily="18" charset="0"/>
              </a:rPr>
              <a:t>B</a:t>
            </a:r>
            <a:r>
              <a:rPr lang="en-US" sz="2800" dirty="0" err="1">
                <a:solidFill>
                  <a:srgbClr val="000000"/>
                </a:solidFill>
                <a:latin typeface="Times New Roman" panose="02020603050405020304" pitchFamily="18" charset="0"/>
                <a:cs typeface="Times New Roman" panose="02020603050405020304" pitchFamily="18" charset="0"/>
              </a:rPr>
              <a:t>ir</a:t>
            </a:r>
            <a:r>
              <a:rPr lang="en-US" sz="2800" dirty="0">
                <a:solidFill>
                  <a:srgbClr val="000000"/>
                </a:solidFill>
                <a:latin typeface="Times New Roman" panose="02020603050405020304" pitchFamily="18" charset="0"/>
                <a:cs typeface="Times New Roman" panose="02020603050405020304" pitchFamily="18" charset="0"/>
              </a:rPr>
              <a:t> program </a:t>
            </a:r>
            <a:r>
              <a:rPr lang="en-US" sz="2800" dirty="0" err="1">
                <a:solidFill>
                  <a:srgbClr val="000000"/>
                </a:solidFill>
                <a:latin typeface="Times New Roman" panose="02020603050405020304" pitchFamily="18" charset="0"/>
                <a:cs typeface="Times New Roman" panose="02020603050405020304" pitchFamily="18" charset="0"/>
              </a:rPr>
              <a:t>veya</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bir</a:t>
            </a:r>
            <a:r>
              <a:rPr lang="en-US" sz="2800" dirty="0">
                <a:solidFill>
                  <a:srgbClr val="000000"/>
                </a:solidFill>
                <a:latin typeface="Times New Roman" panose="02020603050405020304" pitchFamily="18" charset="0"/>
                <a:cs typeface="Times New Roman" panose="02020603050405020304" pitchFamily="18" charset="0"/>
              </a:rPr>
              <a:t> </a:t>
            </a:r>
            <a:r>
              <a:rPr lang="tr-TR" sz="2800" dirty="0" smtClean="0">
                <a:solidFill>
                  <a:srgbClr val="000000"/>
                </a:solidFill>
                <a:latin typeface="Times New Roman" panose="02020603050405020304" pitchFamily="18" charset="0"/>
                <a:cs typeface="Times New Roman" panose="02020603050405020304" pitchFamily="18" charset="0"/>
              </a:rPr>
              <a:t>üretim</a:t>
            </a:r>
            <a:r>
              <a:rPr lang="en-US" sz="2800" dirty="0" smtClean="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ortamı</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değildir</a:t>
            </a:r>
            <a:r>
              <a:rPr lang="en-US" sz="2800" dirty="0">
                <a:solidFill>
                  <a:srgbClr val="000000"/>
                </a:solidFill>
                <a:latin typeface="Times New Roman" panose="02020603050405020304" pitchFamily="18" charset="0"/>
                <a:cs typeface="Times New Roman" panose="02020603050405020304" pitchFamily="18" charset="0"/>
              </a:rPr>
              <a:t>.</a:t>
            </a:r>
          </a:p>
          <a:p>
            <a:pPr>
              <a:lnSpc>
                <a:spcPct val="90000"/>
              </a:lnSpc>
              <a:spcAft>
                <a:spcPts val="600"/>
              </a:spcAft>
            </a:pPr>
            <a:r>
              <a:rPr lang="en-US" sz="2800" dirty="0">
                <a:solidFill>
                  <a:srgbClr val="000000"/>
                </a:solidFill>
                <a:latin typeface="Times New Roman" panose="02020603050405020304" pitchFamily="18" charset="0"/>
                <a:cs typeface="Times New Roman" panose="02020603050405020304" pitchFamily="18" charset="0"/>
              </a:rPr>
              <a:t>• </a:t>
            </a:r>
            <a:r>
              <a:rPr lang="tr-TR" sz="2800" dirty="0">
                <a:solidFill>
                  <a:srgbClr val="000000"/>
                </a:solidFill>
                <a:latin typeface="Times New Roman" panose="02020603050405020304" pitchFamily="18" charset="0"/>
                <a:cs typeface="Times New Roman" panose="02020603050405020304" pitchFamily="18" charset="0"/>
              </a:rPr>
              <a:t>B</a:t>
            </a:r>
            <a:r>
              <a:rPr lang="en-US" sz="2800" dirty="0" err="1">
                <a:solidFill>
                  <a:srgbClr val="000000"/>
                </a:solidFill>
                <a:latin typeface="Times New Roman" panose="02020603050405020304" pitchFamily="18" charset="0"/>
                <a:cs typeface="Times New Roman" panose="02020603050405020304" pitchFamily="18" charset="0"/>
              </a:rPr>
              <a:t>ir</a:t>
            </a:r>
            <a:r>
              <a:rPr lang="en-US" sz="2800" dirty="0">
                <a:solidFill>
                  <a:srgbClr val="000000"/>
                </a:solidFill>
                <a:latin typeface="Times New Roman" panose="02020603050405020304" pitchFamily="18" charset="0"/>
                <a:cs typeface="Times New Roman" panose="02020603050405020304" pitchFamily="18" charset="0"/>
              </a:rPr>
              <a:t> </a:t>
            </a:r>
            <a:r>
              <a:rPr lang="tr-TR" sz="2800" dirty="0">
                <a:solidFill>
                  <a:srgbClr val="000000"/>
                </a:solidFill>
                <a:latin typeface="Times New Roman" panose="02020603050405020304" pitchFamily="18" charset="0"/>
                <a:cs typeface="Times New Roman" panose="02020603050405020304" pitchFamily="18" charset="0"/>
              </a:rPr>
              <a:t>web geliştirme tekniğidir.</a:t>
            </a:r>
            <a:r>
              <a:rPr lang="en-US" sz="2800" dirty="0">
                <a:solidFill>
                  <a:srgbClr val="000000"/>
                </a:solidFill>
                <a:latin typeface="Times New Roman" panose="02020603050405020304" pitchFamily="18" charset="0"/>
                <a:cs typeface="Times New Roman" panose="02020603050405020304" pitchFamily="18" charset="0"/>
              </a:rPr>
              <a:t> </a:t>
            </a:r>
          </a:p>
          <a:p>
            <a:pPr>
              <a:lnSpc>
                <a:spcPct val="90000"/>
              </a:lnSpc>
              <a:spcAft>
                <a:spcPts val="600"/>
              </a:spcAft>
            </a:pPr>
            <a:r>
              <a:rPr lang="en-US" sz="2800" dirty="0">
                <a:solidFill>
                  <a:srgbClr val="000000"/>
                </a:solidFill>
                <a:latin typeface="Times New Roman" panose="02020603050405020304" pitchFamily="18" charset="0"/>
                <a:cs typeface="Times New Roman" panose="02020603050405020304" pitchFamily="18" charset="0"/>
              </a:rPr>
              <a:t>• </a:t>
            </a:r>
            <a:r>
              <a:rPr lang="tr-TR" sz="2800" dirty="0">
                <a:solidFill>
                  <a:srgbClr val="000000"/>
                </a:solidFill>
                <a:latin typeface="Times New Roman" panose="02020603050405020304" pitchFamily="18" charset="0"/>
                <a:cs typeface="Times New Roman" panose="02020603050405020304" pitchFamily="18" charset="0"/>
              </a:rPr>
              <a:t>B</a:t>
            </a:r>
            <a:r>
              <a:rPr lang="en-US" sz="2800" dirty="0" err="1">
                <a:solidFill>
                  <a:srgbClr val="000000"/>
                </a:solidFill>
                <a:latin typeface="Times New Roman" panose="02020603050405020304" pitchFamily="18" charset="0"/>
                <a:cs typeface="Times New Roman" panose="02020603050405020304" pitchFamily="18" charset="0"/>
              </a:rPr>
              <a:t>ir</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kısaltmadır</a:t>
            </a:r>
            <a:r>
              <a:rPr lang="en-US" sz="2800" dirty="0">
                <a:solidFill>
                  <a:srgbClr val="000000"/>
                </a:solidFill>
                <a:latin typeface="Times New Roman" panose="02020603050405020304" pitchFamily="18" charset="0"/>
                <a:cs typeface="Times New Roman" panose="02020603050405020304" pitchFamily="18" charset="0"/>
              </a:rPr>
              <a:t>. </a:t>
            </a:r>
          </a:p>
          <a:p>
            <a:pPr>
              <a:lnSpc>
                <a:spcPct val="90000"/>
              </a:lnSpc>
              <a:spcAft>
                <a:spcPts val="600"/>
              </a:spcAft>
            </a:pPr>
            <a:r>
              <a:rPr lang="en-US" sz="2800" dirty="0" smtClean="0">
                <a:solidFill>
                  <a:srgbClr val="000000"/>
                </a:solidFill>
                <a:latin typeface="Times New Roman" panose="02020603050405020304" pitchFamily="18" charset="0"/>
                <a:cs typeface="Times New Roman" panose="02020603050405020304" pitchFamily="18" charset="0"/>
              </a:rPr>
              <a:t>• </a:t>
            </a:r>
            <a:r>
              <a:rPr lang="tr-TR" sz="2800" dirty="0">
                <a:solidFill>
                  <a:srgbClr val="000000"/>
                </a:solidFill>
                <a:latin typeface="Times New Roman" panose="02020603050405020304" pitchFamily="18" charset="0"/>
                <a:cs typeface="Times New Roman" panose="02020603050405020304" pitchFamily="18" charset="0"/>
              </a:rPr>
              <a:t>E</a:t>
            </a:r>
            <a:r>
              <a:rPr lang="en-US" sz="2800" dirty="0" err="1">
                <a:solidFill>
                  <a:srgbClr val="000000"/>
                </a:solidFill>
                <a:latin typeface="Times New Roman" panose="02020603050405020304" pitchFamily="18" charset="0"/>
                <a:cs typeface="Times New Roman" panose="02020603050405020304" pitchFamily="18" charset="0"/>
              </a:rPr>
              <a:t>tkileşimli</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zengin</a:t>
            </a:r>
            <a:r>
              <a:rPr lang="en-US" sz="2800" dirty="0">
                <a:solidFill>
                  <a:srgbClr val="000000"/>
                </a:solidFill>
                <a:latin typeface="Times New Roman" panose="02020603050405020304" pitchFamily="18" charset="0"/>
                <a:cs typeface="Times New Roman" panose="02020603050405020304" pitchFamily="18" charset="0"/>
              </a:rPr>
              <a:t> web </a:t>
            </a:r>
            <a:r>
              <a:rPr lang="en-US" sz="2800" dirty="0" err="1">
                <a:solidFill>
                  <a:srgbClr val="000000"/>
                </a:solidFill>
                <a:latin typeface="Times New Roman" panose="02020603050405020304" pitchFamily="18" charset="0"/>
                <a:cs typeface="Times New Roman" panose="02020603050405020304" pitchFamily="18" charset="0"/>
              </a:rPr>
              <a:t>arayüzleri</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oluşturulmasına</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imkan</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sağlar</a:t>
            </a:r>
            <a:r>
              <a:rPr lang="en-US" sz="2800" dirty="0">
                <a:solidFill>
                  <a:srgbClr val="000000"/>
                </a:solidFill>
                <a:latin typeface="Times New Roman" panose="02020603050405020304" pitchFamily="18" charset="0"/>
                <a:cs typeface="Times New Roman" panose="02020603050405020304" pitchFamily="18" charset="0"/>
              </a:rPr>
              <a:t>.</a:t>
            </a:r>
          </a:p>
          <a:p>
            <a:pPr indent="-228600">
              <a:lnSpc>
                <a:spcPct val="90000"/>
              </a:lnSpc>
              <a:spcAft>
                <a:spcPts val="600"/>
              </a:spcAft>
              <a:buFont typeface="Arial" panose="020B0604020202020204" pitchFamily="34" charset="0"/>
              <a:buChar char="•"/>
            </a:pPr>
            <a:endParaRPr lang="en-US" sz="2800" dirty="0">
              <a:solidFill>
                <a:srgbClr val="000000"/>
              </a:solidFill>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endParaRPr lang="en-US" sz="28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327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5654FB1-5E22-475F-86C3-AC72C3929239}"/>
              </a:ext>
            </a:extLst>
          </p:cNvPr>
          <p:cNvSpPr>
            <a:spLocks noGrp="1"/>
          </p:cNvSpPr>
          <p:nvPr>
            <p:ph type="title"/>
          </p:nvPr>
        </p:nvSpPr>
        <p:spPr>
          <a:xfrm>
            <a:off x="660422" y="0"/>
            <a:ext cx="5006336" cy="1325563"/>
          </a:xfrm>
        </p:spPr>
        <p:txBody>
          <a:bodyPr vert="horz" lIns="91440" tIns="45720" rIns="91440" bIns="45720" rtlCol="0" anchor="ctr">
            <a:normAutofit/>
          </a:bodyPr>
          <a:lstStyle/>
          <a:p>
            <a:r>
              <a:rPr lang="en-US" b="1" u="sng" dirty="0"/>
              <a:t>AJAX DOĞDU</a:t>
            </a:r>
          </a:p>
        </p:txBody>
      </p:sp>
      <p:sp>
        <p:nvSpPr>
          <p:cNvPr id="8" name="Metin kutusu 7">
            <a:extLst>
              <a:ext uri="{FF2B5EF4-FFF2-40B4-BE49-F238E27FC236}">
                <a16:creationId xmlns:a16="http://schemas.microsoft.com/office/drawing/2014/main" id="{105E9741-E3DB-4CB0-BDAD-2F9AB2AEF331}"/>
              </a:ext>
            </a:extLst>
          </p:cNvPr>
          <p:cNvSpPr txBox="1"/>
          <p:nvPr/>
        </p:nvSpPr>
        <p:spPr>
          <a:xfrm>
            <a:off x="660422" y="1325563"/>
            <a:ext cx="5006336" cy="3181684"/>
          </a:xfrm>
          <a:prstGeom prst="rect">
            <a:avLst/>
          </a:prstGeom>
        </p:spPr>
        <p:txBody>
          <a:bodyPr vert="horz" lIns="91440" tIns="45720" rIns="91440" bIns="45720" rtlCol="0" anchor="t">
            <a:noAutofit/>
          </a:bodyPr>
          <a:lstStyle/>
          <a:p>
            <a:pPr indent="-228600">
              <a:lnSpc>
                <a:spcPct val="90000"/>
              </a:lnSpc>
              <a:spcAft>
                <a:spcPts val="600"/>
              </a:spcAft>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Şubat</a:t>
            </a:r>
            <a:r>
              <a:rPr lang="en-US" sz="2800" dirty="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2005’de</a:t>
            </a:r>
            <a:r>
              <a:rPr lang="tr-TR" sz="2800" dirty="0" smtClean="0">
                <a:latin typeface="Times New Roman" panose="02020603050405020304" pitchFamily="18" charset="0"/>
                <a:cs typeface="Times New Roman" panose="02020603050405020304" pitchFamily="18" charset="0"/>
              </a:rPr>
              <a:t> </a:t>
            </a:r>
            <a:r>
              <a:rPr lang="tr-TR" sz="2800" dirty="0" err="1" smtClean="0">
                <a:latin typeface="Times New Roman" panose="02020603050405020304" pitchFamily="18" charset="0"/>
                <a:cs typeface="Times New Roman" panose="02020603050405020304" pitchFamily="18" charset="0"/>
              </a:rPr>
              <a:t>Adaptive</a:t>
            </a:r>
            <a:r>
              <a:rPr lang="tr-TR" sz="2800" dirty="0" smtClean="0">
                <a:latin typeface="Times New Roman" panose="02020603050405020304" pitchFamily="18" charset="0"/>
                <a:cs typeface="Times New Roman" panose="02020603050405020304" pitchFamily="18" charset="0"/>
              </a:rPr>
              <a:t> </a:t>
            </a:r>
            <a:r>
              <a:rPr lang="tr-TR" sz="2800" dirty="0" err="1" smtClean="0">
                <a:latin typeface="Times New Roman" panose="02020603050405020304" pitchFamily="18" charset="0"/>
                <a:cs typeface="Times New Roman" panose="02020603050405020304" pitchFamily="18" charset="0"/>
              </a:rPr>
              <a:t>Path</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LLC'den</a:t>
            </a:r>
            <a:r>
              <a:rPr lang="en-US" sz="2800" dirty="0">
                <a:latin typeface="Times New Roman" panose="02020603050405020304" pitchFamily="18" charset="0"/>
                <a:cs typeface="Times New Roman" panose="02020603050405020304" pitchFamily="18" charset="0"/>
              </a:rPr>
              <a:t> Jesse James Garrett "Ajax: Web </a:t>
            </a:r>
            <a:r>
              <a:rPr lang="en-US" sz="2800" dirty="0" err="1">
                <a:latin typeface="Times New Roman" panose="02020603050405020304" pitchFamily="18" charset="0"/>
                <a:cs typeface="Times New Roman" panose="02020603050405020304" pitchFamily="18" charset="0"/>
              </a:rPr>
              <a:t>Uygulamalarına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Yeni</a:t>
            </a:r>
            <a:r>
              <a:rPr lang="en-US" sz="2800" dirty="0">
                <a:latin typeface="Times New Roman" panose="02020603050405020304" pitchFamily="18" charset="0"/>
                <a:cs typeface="Times New Roman" panose="02020603050405020304" pitchFamily="18" charset="0"/>
              </a:rPr>
              <a:t> Bir </a:t>
            </a:r>
            <a:r>
              <a:rPr lang="en-US" sz="2800" dirty="0" err="1">
                <a:latin typeface="Times New Roman" panose="02020603050405020304" pitchFamily="18" charset="0"/>
                <a:cs typeface="Times New Roman" panose="02020603050405020304" pitchFamily="18" charset="0"/>
              </a:rPr>
              <a:t>Yaklaşım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adında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çevrimiçi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bir</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makale</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yayımladı</a:t>
            </a:r>
            <a:r>
              <a:rPr lang="en-US" sz="2800" dirty="0">
                <a:latin typeface="Times New Roman" panose="02020603050405020304" pitchFamily="18" charset="0"/>
                <a:cs typeface="Times New Roman" panose="02020603050405020304" pitchFamily="18" charset="0"/>
              </a:rPr>
              <a:t>. Bu </a:t>
            </a:r>
            <a:r>
              <a:rPr lang="en-US" sz="2800" dirty="0" err="1">
                <a:latin typeface="Times New Roman" panose="02020603050405020304" pitchFamily="18" charset="0"/>
                <a:cs typeface="Times New Roman" panose="02020603050405020304" pitchFamily="18" charset="0"/>
              </a:rPr>
              <a:t>denemede</a:t>
            </a:r>
            <a:r>
              <a:rPr lang="en-US" sz="2800" dirty="0">
                <a:latin typeface="Times New Roman" panose="02020603050405020304" pitchFamily="18" charset="0"/>
                <a:cs typeface="Times New Roman" panose="02020603050405020304" pitchFamily="18" charset="0"/>
              </a:rPr>
              <a:t> Garrett, Web </a:t>
            </a:r>
            <a:r>
              <a:rPr lang="en-US" sz="2800" dirty="0" err="1">
                <a:latin typeface="Times New Roman" panose="02020603050405020304" pitchFamily="18" charset="0"/>
                <a:cs typeface="Times New Roman" panose="02020603050405020304" pitchFamily="18" charset="0"/>
              </a:rPr>
              <a:t>uygulamalarının</a:t>
            </a:r>
            <a:r>
              <a:rPr lang="tr-TR" sz="2800" dirty="0">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Web </a:t>
            </a:r>
            <a:r>
              <a:rPr lang="en-US" sz="2800" dirty="0" err="1">
                <a:latin typeface="Times New Roman" panose="02020603050405020304" pitchFamily="18" charset="0"/>
                <a:cs typeface="Times New Roman" panose="02020603050405020304" pitchFamily="18" charset="0"/>
              </a:rPr>
              <a:t>ve</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geleneksel</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masaüstü</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uygulamaları</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arasındaki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boşluğu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nasıl</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kapadığına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inandığını</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anlatıyor</a:t>
            </a:r>
            <a:r>
              <a:rPr lang="en-US" sz="2800" dirty="0">
                <a:latin typeface="Times New Roman" panose="02020603050405020304" pitchFamily="18" charset="0"/>
                <a:cs typeface="Times New Roman" panose="02020603050405020304" pitchFamily="18" charset="0"/>
              </a:rPr>
              <a:t>. Bu </a:t>
            </a:r>
            <a:r>
              <a:rPr lang="en-US" sz="2800" dirty="0" err="1">
                <a:latin typeface="Times New Roman" panose="02020603050405020304" pitchFamily="18" charset="0"/>
                <a:cs typeface="Times New Roman" panose="02020603050405020304" pitchFamily="18" charset="0"/>
              </a:rPr>
              <a:t>sunumda</a:t>
            </a:r>
            <a:r>
              <a:rPr lang="en-US" sz="2800" dirty="0">
                <a:latin typeface="Times New Roman" panose="02020603050405020304" pitchFamily="18" charset="0"/>
                <a:cs typeface="Times New Roman" panose="02020603050405020304" pitchFamily="18" charset="0"/>
              </a:rPr>
              <a:t> da </a:t>
            </a:r>
            <a:r>
              <a:rPr lang="en-US" sz="2800" dirty="0" err="1">
                <a:latin typeface="Times New Roman" panose="02020603050405020304" pitchFamily="18" charset="0"/>
                <a:cs typeface="Times New Roman" panose="02020603050405020304" pitchFamily="18" charset="0"/>
              </a:rPr>
              <a:t>bu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makaleden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faydalanılmaktadır</a:t>
            </a:r>
            <a:endParaRPr lang="en-US" sz="2800" dirty="0">
              <a:latin typeface="Times New Roman" panose="02020603050405020304" pitchFamily="18" charset="0"/>
              <a:cs typeface="Times New Roman" panose="02020603050405020304" pitchFamily="18" charset="0"/>
            </a:endParaRPr>
          </a:p>
        </p:txBody>
      </p:sp>
      <p:sp>
        <p:nvSpPr>
          <p:cNvPr id="13" name="Freeform: Shape 12">
            <a:extLst>
              <a:ext uri="{FF2B5EF4-FFF2-40B4-BE49-F238E27FC236}">
                <a16:creationId xmlns:a16="http://schemas.microsoft.com/office/drawing/2014/main" id="{4F74D28C-3268-4E35-8EE1-D92CB4A85A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Resim Yer Tutucusu 31">
            <a:extLst>
              <a:ext uri="{FF2B5EF4-FFF2-40B4-BE49-F238E27FC236}">
                <a16:creationId xmlns:a16="http://schemas.microsoft.com/office/drawing/2014/main" id="{927FA957-60ED-4175-9C58-3A7BFC676EC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2159"/>
          <a:stretch/>
        </p:blipFill>
        <p:spPr>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3919145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B5BDBBDA-3362-4EEB-A241-F733D7A3CCDE}"/>
              </a:ext>
            </a:extLst>
          </p:cNvPr>
          <p:cNvSpPr>
            <a:spLocks noGrp="1"/>
          </p:cNvSpPr>
          <p:nvPr>
            <p:ph idx="1"/>
          </p:nvPr>
        </p:nvSpPr>
        <p:spPr>
          <a:xfrm>
            <a:off x="648931" y="337626"/>
            <a:ext cx="3651466" cy="6520374"/>
          </a:xfrm>
        </p:spPr>
        <p:txBody>
          <a:bodyPr>
            <a:normAutofit/>
          </a:bodyPr>
          <a:lstStyle/>
          <a:p>
            <a:pPr marL="0" indent="0">
              <a:buNone/>
            </a:pPr>
            <a:r>
              <a:rPr lang="tr-TR" dirty="0">
                <a:latin typeface="Times New Roman" panose="02020603050405020304" pitchFamily="18" charset="0"/>
                <a:cs typeface="Times New Roman" panose="02020603050405020304" pitchFamily="18" charset="0"/>
              </a:rPr>
              <a:t>Sayfada var olan işlemlerden biri tetiklenince, sayfada hazırda bekleyen </a:t>
            </a:r>
            <a:r>
              <a:rPr lang="tr-TR" dirty="0" err="1" smtClean="0">
                <a:latin typeface="Times New Roman" panose="02020603050405020304" pitchFamily="18" charset="0"/>
                <a:cs typeface="Times New Roman" panose="02020603050405020304" pitchFamily="18" charset="0"/>
              </a:rPr>
              <a:t>javascript</a:t>
            </a:r>
            <a:r>
              <a:rPr lang="tr-TR" dirty="0" smtClean="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fonksiyonlarıyla </a:t>
            </a:r>
            <a:r>
              <a:rPr lang="tr-TR" dirty="0" err="1">
                <a:latin typeface="Times New Roman" panose="02020603050405020304" pitchFamily="18" charset="0"/>
                <a:cs typeface="Times New Roman" panose="02020603050405020304" pitchFamily="18" charset="0"/>
              </a:rPr>
              <a:t>xml</a:t>
            </a:r>
            <a:r>
              <a:rPr lang="tr-TR" dirty="0">
                <a:latin typeface="Times New Roman" panose="02020603050405020304" pitchFamily="18" charset="0"/>
                <a:cs typeface="Times New Roman" panose="02020603050405020304" pitchFamily="18" charset="0"/>
              </a:rPr>
              <a:t> nesnesi oluşturulur. Bu nesne arka planda gönderdiği bir HTTP talebiyle, istenen işlem için sunucu tarafında bulunan ilgili dosyadan o işlemin yapılmasını talep eder ve bu dosyanın çıktısını alarak kullanıcıya sunar.</a:t>
            </a:r>
          </a:p>
          <a:p>
            <a:endParaRPr lang="tr-TR" sz="1800" dirty="0"/>
          </a:p>
        </p:txBody>
      </p:sp>
      <p:pic>
        <p:nvPicPr>
          <p:cNvPr id="4" name="Resim Yer Tutucusu 9">
            <a:extLst>
              <a:ext uri="{FF2B5EF4-FFF2-40B4-BE49-F238E27FC236}">
                <a16:creationId xmlns:a16="http://schemas.microsoft.com/office/drawing/2014/main" id="{B0B9AFC6-27FE-4E15-BFA1-8BBA1F5E1CC6}"/>
              </a:ext>
            </a:extLst>
          </p:cNvPr>
          <p:cNvPicPr>
            <a:picLocks noChangeAspect="1"/>
          </p:cNvPicPr>
          <p:nvPr/>
        </p:nvPicPr>
        <p:blipFill rotWithShape="1">
          <a:blip r:embed="rId2">
            <a:extLst>
              <a:ext uri="{28A0092B-C50C-407E-A947-70E740481C1C}">
                <a14:useLocalDpi xmlns:a14="http://schemas.microsoft.com/office/drawing/2010/main" val="0"/>
              </a:ext>
            </a:extLst>
          </a:blip>
          <a:srcRect t="2104" r="-2" b="-2"/>
          <a:stretch/>
        </p:blipFill>
        <p:spPr>
          <a:xfrm>
            <a:off x="4639056" y="10"/>
            <a:ext cx="7552944" cy="6857990"/>
          </a:xfrm>
          <a:prstGeom prst="rect">
            <a:avLst/>
          </a:prstGeom>
          <a:effectLst/>
        </p:spPr>
      </p:pic>
    </p:spTree>
    <p:extLst>
      <p:ext uri="{BB962C8B-B14F-4D97-AF65-F5344CB8AC3E}">
        <p14:creationId xmlns:p14="http://schemas.microsoft.com/office/powerpoint/2010/main" val="1906234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21ACF8D-CC04-4CBE-9894-58EAFBF889DB}"/>
              </a:ext>
            </a:extLst>
          </p:cNvPr>
          <p:cNvSpPr>
            <a:spLocks noGrp="1"/>
          </p:cNvSpPr>
          <p:nvPr>
            <p:ph type="title"/>
          </p:nvPr>
        </p:nvSpPr>
        <p:spPr/>
        <p:txBody>
          <a:bodyPr>
            <a:normAutofit/>
          </a:bodyPr>
          <a:lstStyle/>
          <a:p>
            <a:r>
              <a:rPr lang="tr-TR" sz="4800" b="1" dirty="0"/>
              <a:t>Destekleyen Tarayıcılar:</a:t>
            </a:r>
          </a:p>
        </p:txBody>
      </p:sp>
      <p:sp>
        <p:nvSpPr>
          <p:cNvPr id="3" name="İçerik Yer Tutucusu 2">
            <a:extLst>
              <a:ext uri="{FF2B5EF4-FFF2-40B4-BE49-F238E27FC236}">
                <a16:creationId xmlns:a16="http://schemas.microsoft.com/office/drawing/2014/main" id="{4C1CF238-69B1-4D8B-8FA0-9ABD4EEFFBCB}"/>
              </a:ext>
            </a:extLst>
          </p:cNvPr>
          <p:cNvSpPr>
            <a:spLocks noGrp="1"/>
          </p:cNvSpPr>
          <p:nvPr>
            <p:ph idx="1"/>
          </p:nvPr>
        </p:nvSpPr>
        <p:spPr/>
        <p:txBody>
          <a:bodyPr/>
          <a:lstStyle/>
          <a:p>
            <a:pPr marL="0" indent="0">
              <a:buNone/>
            </a:pPr>
            <a:r>
              <a:rPr lang="tr-TR" dirty="0">
                <a:latin typeface="Times New Roman" panose="02020603050405020304" pitchFamily="18" charset="0"/>
                <a:cs typeface="Times New Roman" panose="02020603050405020304" pitchFamily="18" charset="0"/>
              </a:rPr>
              <a:t>Günümüzde neredeyse tüm internet tarayıcıları </a:t>
            </a:r>
            <a:r>
              <a:rPr lang="tr-TR" dirty="0" err="1">
                <a:latin typeface="Times New Roman" panose="02020603050405020304" pitchFamily="18" charset="0"/>
                <a:cs typeface="Times New Roman" panose="02020603050405020304" pitchFamily="18" charset="0"/>
              </a:rPr>
              <a:t>Ajax’ı</a:t>
            </a:r>
            <a:r>
              <a:rPr lang="tr-TR" dirty="0">
                <a:latin typeface="Times New Roman" panose="02020603050405020304" pitchFamily="18" charset="0"/>
                <a:cs typeface="Times New Roman" panose="02020603050405020304" pitchFamily="18" charset="0"/>
              </a:rPr>
              <a:t> desteklemektedir.</a:t>
            </a:r>
          </a:p>
          <a:p>
            <a:pPr marL="0" indent="0">
              <a:buNone/>
            </a:pPr>
            <a:r>
              <a:rPr lang="tr-TR" dirty="0"/>
              <a:t>  </a:t>
            </a:r>
          </a:p>
          <a:p>
            <a:endParaRPr lang="tr-TR" dirty="0"/>
          </a:p>
          <a:p>
            <a:pPr marL="0" indent="0">
              <a:buNone/>
            </a:pPr>
            <a:r>
              <a:rPr lang="tr-TR" dirty="0"/>
              <a:t> </a:t>
            </a:r>
          </a:p>
          <a:p>
            <a:pPr marL="0" indent="0">
              <a:buNone/>
            </a:pPr>
            <a:r>
              <a:rPr lang="tr-TR" dirty="0"/>
              <a:t>             </a:t>
            </a:r>
          </a:p>
          <a:p>
            <a:pPr marL="0" indent="0">
              <a:buNone/>
            </a:pPr>
            <a:r>
              <a:rPr lang="tr-TR" dirty="0"/>
              <a:t>      GOOGLE                </a:t>
            </a:r>
            <a:r>
              <a:rPr lang="tr-TR" dirty="0" smtClean="0"/>
              <a:t>   </a:t>
            </a:r>
            <a:r>
              <a:rPr lang="tr-TR" dirty="0"/>
              <a:t>SAFARİ                 </a:t>
            </a:r>
            <a:r>
              <a:rPr lang="tr-TR" dirty="0" smtClean="0"/>
              <a:t>     MOZİLLA                   </a:t>
            </a:r>
            <a:r>
              <a:rPr lang="tr-TR" dirty="0"/>
              <a:t>OPERA</a:t>
            </a:r>
          </a:p>
        </p:txBody>
      </p:sp>
      <p:pic>
        <p:nvPicPr>
          <p:cNvPr id="4" name="Picture 2" descr="chrome logo ile ilgili görsel sonucu&quot;">
            <a:extLst>
              <a:ext uri="{FF2B5EF4-FFF2-40B4-BE49-F238E27FC236}">
                <a16:creationId xmlns:a16="http://schemas.microsoft.com/office/drawing/2014/main" id="{ACBC215E-B0BE-4EBB-AEDA-767F86EFBD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208" y="2612622"/>
            <a:ext cx="1853884" cy="18538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safari logo png ile ilgili görsel sonucu&quot;">
            <a:extLst>
              <a:ext uri="{FF2B5EF4-FFF2-40B4-BE49-F238E27FC236}">
                <a16:creationId xmlns:a16="http://schemas.microsoft.com/office/drawing/2014/main" id="{69E6E741-8AA5-4E03-985F-32D7EB5498C2}"/>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flipH="1">
            <a:off x="3763066" y="2612622"/>
            <a:ext cx="1842447" cy="18424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opera logo ile ilgili görsel sonucu&quot;">
            <a:extLst>
              <a:ext uri="{FF2B5EF4-FFF2-40B4-BE49-F238E27FC236}">
                <a16:creationId xmlns:a16="http://schemas.microsoft.com/office/drawing/2014/main" id="{01BAE25E-101C-45B0-BD28-E02EE7E924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4062" y="2882734"/>
            <a:ext cx="1550190" cy="1550190"/>
          </a:xfrm>
          <a:prstGeom prst="rect">
            <a:avLst/>
          </a:prstGeom>
          <a:noFill/>
          <a:extLst>
            <a:ext uri="{909E8E84-426E-40DD-AFC4-6F175D3DCCD1}">
              <a14:hiddenFill xmlns:a14="http://schemas.microsoft.com/office/drawing/2010/main">
                <a:solidFill>
                  <a:srgbClr val="FFFFFF"/>
                </a:solidFill>
              </a14:hiddenFill>
            </a:ext>
          </a:extLst>
        </p:spPr>
      </p:pic>
      <p:pic>
        <p:nvPicPr>
          <p:cNvPr id="7" name="Resim Yer Tutucusu 22">
            <a:extLst>
              <a:ext uri="{FF2B5EF4-FFF2-40B4-BE49-F238E27FC236}">
                <a16:creationId xmlns:a16="http://schemas.microsoft.com/office/drawing/2014/main" id="{0F0EAC34-6015-40B2-B906-A6804E41C7BC}"/>
              </a:ext>
            </a:extLst>
          </p:cNvPr>
          <p:cNvPicPr>
            <a:picLocks noChangeAspect="1"/>
          </p:cNvPicPr>
          <p:nvPr/>
        </p:nvPicPr>
        <p:blipFill>
          <a:blip r:embed="rId5" cstate="hqprint">
            <a:extLst>
              <a:ext uri="{28A0092B-C50C-407E-A947-70E740481C1C}">
                <a14:useLocalDpi xmlns:a14="http://schemas.microsoft.com/office/drawing/2010/main" val="0"/>
              </a:ext>
            </a:extLst>
          </a:blip>
          <a:srcRect t="227" b="227"/>
          <a:stretch>
            <a:fillRect/>
          </a:stretch>
        </p:blipFill>
        <p:spPr>
          <a:xfrm>
            <a:off x="6861265" y="2736606"/>
            <a:ext cx="1550189" cy="1594480"/>
          </a:xfrm>
          <a:prstGeom prst="rect">
            <a:avLst/>
          </a:prstGeom>
        </p:spPr>
      </p:pic>
    </p:spTree>
    <p:extLst>
      <p:ext uri="{BB962C8B-B14F-4D97-AF65-F5344CB8AC3E}">
        <p14:creationId xmlns:p14="http://schemas.microsoft.com/office/powerpoint/2010/main" val="1489758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46AD4E8-3C3B-4A7C-96B3-ED8B21232CEC}"/>
              </a:ext>
            </a:extLst>
          </p:cNvPr>
          <p:cNvSpPr>
            <a:spLocks noGrp="1"/>
          </p:cNvSpPr>
          <p:nvPr>
            <p:ph idx="1"/>
          </p:nvPr>
        </p:nvSpPr>
        <p:spPr>
          <a:xfrm>
            <a:off x="1136429" y="2278173"/>
            <a:ext cx="7439929" cy="3450613"/>
          </a:xfrm>
        </p:spPr>
        <p:txBody>
          <a:bodyPr anchor="ctr">
            <a:normAutofit/>
          </a:bodyPr>
          <a:lstStyle/>
          <a:p>
            <a:pPr marL="0" indent="0">
              <a:buNone/>
            </a:pPr>
            <a:r>
              <a:rPr lang="tr-TR" sz="5400" b="1" dirty="0">
                <a:solidFill>
                  <a:srgbClr val="FFFF00"/>
                </a:solidFill>
                <a:highlight>
                  <a:srgbClr val="000000"/>
                </a:highlight>
              </a:rPr>
              <a:t>AJAX’IN</a:t>
            </a:r>
            <a:r>
              <a:rPr lang="tr-TR" sz="5400" b="1" dirty="0"/>
              <a:t> KULLANILDIĞI BİRKAÇ ÖRNEĞE GÖZ ATALIM</a:t>
            </a:r>
          </a:p>
        </p:txBody>
      </p:sp>
      <p:sp>
        <p:nvSpPr>
          <p:cNvPr id="9" name="Rectangle 8">
            <a:extLst>
              <a:ext uri="{FF2B5EF4-FFF2-40B4-BE49-F238E27FC236}">
                <a16:creationId xmlns:a16="http://schemas.microsoft.com/office/drawing/2014/main" id="{59A309A7-1751-4ABE-A3C1-EEC40366AD8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5458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C0DC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Yer Tutucusu 8">
            <a:extLst>
              <a:ext uri="{FF2B5EF4-FFF2-40B4-BE49-F238E27FC236}">
                <a16:creationId xmlns:a16="http://schemas.microsoft.com/office/drawing/2014/main" id="{4490628D-11CC-4A87-9B47-775F25833CB8}"/>
              </a:ext>
            </a:extLst>
          </p:cNvPr>
          <p:cNvPicPr>
            <a:picLocks noChangeAspect="1"/>
          </p:cNvPicPr>
          <p:nvPr/>
        </p:nvPicPr>
        <p:blipFill>
          <a:blip r:embed="rId2">
            <a:extLst>
              <a:ext uri="{28A0092B-C50C-407E-A947-70E740481C1C}">
                <a14:useLocalDpi xmlns:a14="http://schemas.microsoft.com/office/drawing/2010/main" val="0"/>
              </a:ext>
            </a:extLst>
          </a:blip>
          <a:srcRect l="2706" r="2706"/>
          <a:stretch>
            <a:fillRect/>
          </a:stretch>
        </p:blipFill>
        <p:spPr>
          <a:xfrm>
            <a:off x="9254442" y="3058099"/>
            <a:ext cx="1462088" cy="741801"/>
          </a:xfrm>
          <a:prstGeom prst="rect">
            <a:avLst/>
          </a:prstGeom>
        </p:spPr>
      </p:pic>
    </p:spTree>
    <p:extLst>
      <p:ext uri="{BB962C8B-B14F-4D97-AF65-F5344CB8AC3E}">
        <p14:creationId xmlns:p14="http://schemas.microsoft.com/office/powerpoint/2010/main" val="848033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çerik Yer Tutucusu 10" descr="ekran görüntüsü içeren bir resim&#10;&#10;Açıklama otomatik olarak oluşturuldu">
            <a:extLst>
              <a:ext uri="{FF2B5EF4-FFF2-40B4-BE49-F238E27FC236}">
                <a16:creationId xmlns:a16="http://schemas.microsoft.com/office/drawing/2014/main" id="{6B464E62-15E8-4186-A4AC-B0394C9C1E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6896" y="3119553"/>
            <a:ext cx="6286500" cy="2857500"/>
          </a:xfrm>
        </p:spPr>
      </p:pic>
      <p:sp>
        <p:nvSpPr>
          <p:cNvPr id="12" name="Metin kutusu 11">
            <a:extLst>
              <a:ext uri="{FF2B5EF4-FFF2-40B4-BE49-F238E27FC236}">
                <a16:creationId xmlns:a16="http://schemas.microsoft.com/office/drawing/2014/main" id="{8225944F-C8E2-4EA1-B7B3-80713349FF44}"/>
              </a:ext>
            </a:extLst>
          </p:cNvPr>
          <p:cNvSpPr txBox="1"/>
          <p:nvPr/>
        </p:nvSpPr>
        <p:spPr>
          <a:xfrm>
            <a:off x="1761893" y="880947"/>
            <a:ext cx="8296507" cy="1815882"/>
          </a:xfrm>
          <a:prstGeom prst="rect">
            <a:avLst/>
          </a:prstGeom>
          <a:noFill/>
        </p:spPr>
        <p:txBody>
          <a:bodyPr wrap="square" rtlCol="0">
            <a:spAutoFit/>
          </a:bodyPr>
          <a:lstStyle/>
          <a:p>
            <a:r>
              <a:rPr lang="tr-TR" sz="2800" dirty="0"/>
              <a:t>ONLİNE ANKET FORUMLARINDA AJAX TEKNOLOJİSİNDEN YARARLANILIR. VERİ GİRİŞİ YAPILDIĞINDA SİTE KENDİNİ YENİLEMEDEN VERİLERİ GÜNCELLEYEREK KULLANICIYA SUNAR.</a:t>
            </a:r>
          </a:p>
        </p:txBody>
      </p:sp>
    </p:spTree>
    <p:extLst>
      <p:ext uri="{BB962C8B-B14F-4D97-AF65-F5344CB8AC3E}">
        <p14:creationId xmlns:p14="http://schemas.microsoft.com/office/powerpoint/2010/main" val="3217166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TotalTime>
  <Words>564</Words>
  <Application>Microsoft Office PowerPoint</Application>
  <PresentationFormat>Geniş ekran</PresentationFormat>
  <Paragraphs>87</Paragraphs>
  <Slides>21</Slides>
  <Notes>0</Notes>
  <HiddenSlides>0</HiddenSlides>
  <MMClips>0</MMClips>
  <ScaleCrop>false</ScaleCrop>
  <HeadingPairs>
    <vt:vector size="6" baseType="variant">
      <vt:variant>
        <vt:lpstr>Kullanılan Yazı Tipleri</vt:lpstr>
      </vt:variant>
      <vt:variant>
        <vt:i4>11</vt:i4>
      </vt:variant>
      <vt:variant>
        <vt:lpstr>Tema</vt:lpstr>
      </vt:variant>
      <vt:variant>
        <vt:i4>1</vt:i4>
      </vt:variant>
      <vt:variant>
        <vt:lpstr>Slayt Başlıkları</vt:lpstr>
      </vt:variant>
      <vt:variant>
        <vt:i4>21</vt:i4>
      </vt:variant>
    </vt:vector>
  </HeadingPairs>
  <TitlesOfParts>
    <vt:vector size="33" baseType="lpstr">
      <vt:lpstr>Yu Gothic UI Semilight</vt:lpstr>
      <vt:lpstr>Abadi</vt:lpstr>
      <vt:lpstr>Adobe Garamond Pro</vt:lpstr>
      <vt:lpstr>Akrobat</vt:lpstr>
      <vt:lpstr>Arial</vt:lpstr>
      <vt:lpstr>Bahnschrift SemiLight</vt:lpstr>
      <vt:lpstr>Calibri</vt:lpstr>
      <vt:lpstr>Calibri Light</vt:lpstr>
      <vt:lpstr>Raleway</vt:lpstr>
      <vt:lpstr>Raleway Light</vt:lpstr>
      <vt:lpstr>Times New Roman</vt:lpstr>
      <vt:lpstr>Office Teması</vt:lpstr>
      <vt:lpstr>Asynchronous JavaScript and XML Eşzamansız JavaScript ve XML</vt:lpstr>
      <vt:lpstr>PowerPoint Sunusu</vt:lpstr>
      <vt:lpstr>Ajax Nedir?</vt:lpstr>
      <vt:lpstr>PowerPoint Sunusu</vt:lpstr>
      <vt:lpstr>AJAX DOĞDU</vt:lpstr>
      <vt:lpstr>PowerPoint Sunusu</vt:lpstr>
      <vt:lpstr>Destekleyen Tarayıcılar:</vt:lpstr>
      <vt:lpstr>PowerPoint Sunusu</vt:lpstr>
      <vt:lpstr>PowerPoint Sunusu</vt:lpstr>
      <vt:lpstr>BAZI SİTELERİN SUNMUŞ OLDUĞU ONLİNE DESTEK SOHBET ODALARINDA AJAX TEKNOLOJİSİNDEN YARARLANILIR. BU SAYEDE SİTEDE DOLAŞABİLİRKEN CANLI DESTEK HATTIYLA KONUŞABİLİRSİNİZ.</vt:lpstr>
      <vt:lpstr>GOOGLE MAPS’ TE AJAX TEKNOLOJİSİNİ KULLANIR. SAYFADAN VERİ ALINMASINA RAĞMEN SAYFA YENİLENMEZ.</vt:lpstr>
      <vt:lpstr>GMAİL’DE AJAX TEKNOLOJİSİNİ KULLANIR.</vt:lpstr>
      <vt:lpstr>GOOGLE ANAHTAR KELİMESİ KUTUCUĞU DA AJAX’A ÖRNEKTİR</vt:lpstr>
      <vt:lpstr>AVANTAJLARI:</vt:lpstr>
      <vt:lpstr>DEZAVANTAJLARI:</vt:lpstr>
      <vt:lpstr>AJAX  SYNTAX YAPISI:</vt:lpstr>
      <vt:lpstr>AJAX  SYNTAX YAPISI:</vt:lpstr>
      <vt:lpstr>SONUÇ:</vt:lpstr>
      <vt:lpstr>SON</vt:lpstr>
      <vt:lpstr>ajaxsunu.unaux.com</vt:lpstr>
      <vt:lpstr>KAYNAKÇA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Asynchronous JavaScript and XML Eşzamansız JavaScript ve XML</dc:title>
  <dc:creator>Süleyman</dc:creator>
  <cp:lastModifiedBy>ahmet yıldız</cp:lastModifiedBy>
  <cp:revision>19</cp:revision>
  <dcterms:created xsi:type="dcterms:W3CDTF">2019-11-12T19:47:44Z</dcterms:created>
  <dcterms:modified xsi:type="dcterms:W3CDTF">2019-12-10T23:22:34Z</dcterms:modified>
</cp:coreProperties>
</file>